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88" r:id="rId5"/>
    <p:sldId id="29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5" r:id="rId22"/>
    <p:sldId id="292" r:id="rId23"/>
    <p:sldId id="287" r:id="rId24"/>
  </p:sldIdLst>
  <p:sldSz cx="12204700" cy="6858000"/>
  <p:notesSz cx="122047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74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3" y="2125980"/>
            <a:ext cx="103739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39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83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66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9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4D5A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636" y="0"/>
            <a:ext cx="4763770" cy="6858000"/>
          </a:xfrm>
          <a:custGeom>
            <a:avLst/>
            <a:gdLst/>
            <a:ahLst/>
            <a:cxnLst/>
            <a:rect l="l" t="t" r="r" b="b"/>
            <a:pathLst>
              <a:path w="4763770" h="6858000">
                <a:moveTo>
                  <a:pt x="1946528" y="0"/>
                </a:moveTo>
                <a:lnTo>
                  <a:pt x="3165843" y="6858000"/>
                </a:lnTo>
              </a:path>
              <a:path w="4763770" h="6858000">
                <a:moveTo>
                  <a:pt x="4763528" y="3681361"/>
                </a:moveTo>
                <a:lnTo>
                  <a:pt x="0" y="6858000"/>
                </a:lnTo>
              </a:path>
            </a:pathLst>
          </a:custGeom>
          <a:ln w="9359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084" y="0"/>
            <a:ext cx="3007995" cy="6858000"/>
          </a:xfrm>
          <a:custGeom>
            <a:avLst/>
            <a:gdLst/>
            <a:ahLst/>
            <a:cxnLst/>
            <a:rect l="l" t="t" r="r" b="b"/>
            <a:pathLst>
              <a:path w="3007995" h="6858000">
                <a:moveTo>
                  <a:pt x="3007436" y="0"/>
                </a:moveTo>
                <a:lnTo>
                  <a:pt x="2042830" y="0"/>
                </a:lnTo>
                <a:lnTo>
                  <a:pt x="0" y="6857644"/>
                </a:lnTo>
                <a:lnTo>
                  <a:pt x="3007436" y="6857644"/>
                </a:lnTo>
                <a:lnTo>
                  <a:pt x="3007436" y="0"/>
                </a:lnTo>
                <a:close/>
              </a:path>
            </a:pathLst>
          </a:custGeom>
          <a:solidFill>
            <a:srgbClr val="7ED03A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589" y="0"/>
            <a:ext cx="2586990" cy="6858000"/>
          </a:xfrm>
          <a:custGeom>
            <a:avLst/>
            <a:gdLst/>
            <a:ahLst/>
            <a:cxnLst/>
            <a:rect l="l" t="t" r="r" b="b"/>
            <a:pathLst>
              <a:path w="2586990" h="6858000">
                <a:moveTo>
                  <a:pt x="2586814" y="0"/>
                </a:moveTo>
                <a:lnTo>
                  <a:pt x="0" y="0"/>
                </a:lnTo>
                <a:lnTo>
                  <a:pt x="1207644" y="6857644"/>
                </a:lnTo>
                <a:lnTo>
                  <a:pt x="2586814" y="6857644"/>
                </a:lnTo>
                <a:lnTo>
                  <a:pt x="2586814" y="0"/>
                </a:lnTo>
                <a:close/>
              </a:path>
            </a:pathLst>
          </a:custGeom>
          <a:solidFill>
            <a:srgbClr val="7ED03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16" y="3048114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97" y="0"/>
                </a:moveTo>
                <a:lnTo>
                  <a:pt x="0" y="3809885"/>
                </a:lnTo>
                <a:lnTo>
                  <a:pt x="3259797" y="3809885"/>
                </a:lnTo>
                <a:lnTo>
                  <a:pt x="3259797" y="0"/>
                </a:lnTo>
                <a:close/>
              </a:path>
            </a:pathLst>
          </a:custGeom>
          <a:solidFill>
            <a:srgbClr val="E91479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67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99" y="0"/>
                </a:moveTo>
                <a:lnTo>
                  <a:pt x="0" y="0"/>
                </a:lnTo>
                <a:lnTo>
                  <a:pt x="2467443" y="6857644"/>
                </a:lnTo>
                <a:lnTo>
                  <a:pt x="2851199" y="6857644"/>
                </a:lnTo>
                <a:lnTo>
                  <a:pt x="2851199" y="0"/>
                </a:lnTo>
                <a:close/>
              </a:path>
            </a:pathLst>
          </a:custGeom>
          <a:solidFill>
            <a:srgbClr val="AE0E5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276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243" y="0"/>
                </a:moveTo>
                <a:lnTo>
                  <a:pt x="1018180" y="0"/>
                </a:lnTo>
                <a:lnTo>
                  <a:pt x="0" y="6857644"/>
                </a:lnTo>
                <a:lnTo>
                  <a:pt x="1290243" y="6857644"/>
                </a:lnTo>
                <a:lnTo>
                  <a:pt x="1290243" y="0"/>
                </a:lnTo>
                <a:close/>
              </a:path>
            </a:pathLst>
          </a:custGeom>
          <a:solidFill>
            <a:srgbClr val="B0E28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053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66" y="0"/>
                </a:moveTo>
                <a:lnTo>
                  <a:pt x="0" y="0"/>
                </a:lnTo>
                <a:lnTo>
                  <a:pt x="1107712" y="6857644"/>
                </a:lnTo>
                <a:lnTo>
                  <a:pt x="1248466" y="6857644"/>
                </a:lnTo>
                <a:lnTo>
                  <a:pt x="1248466" y="0"/>
                </a:lnTo>
                <a:close/>
              </a:path>
            </a:pathLst>
          </a:custGeom>
          <a:solidFill>
            <a:srgbClr val="7ED03A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239" y="35895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281" y="0"/>
                </a:moveTo>
                <a:lnTo>
                  <a:pt x="0" y="3268078"/>
                </a:lnTo>
                <a:lnTo>
                  <a:pt x="1817281" y="3268078"/>
                </a:lnTo>
                <a:lnTo>
                  <a:pt x="1817281" y="0"/>
                </a:lnTo>
                <a:close/>
              </a:path>
            </a:pathLst>
          </a:custGeom>
          <a:solidFill>
            <a:srgbClr val="7ED03A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355" y="401292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23"/>
                </a:lnTo>
                <a:lnTo>
                  <a:pt x="448551" y="2844723"/>
                </a:lnTo>
                <a:lnTo>
                  <a:pt x="0" y="0"/>
                </a:lnTo>
                <a:close/>
              </a:path>
            </a:pathLst>
          </a:custGeom>
          <a:solidFill>
            <a:srgbClr val="7ED03A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55" y="423989"/>
            <a:ext cx="1101598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540" y="2136140"/>
            <a:ext cx="11183619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916" y="48261"/>
            <a:ext cx="822037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7382" y="1586560"/>
            <a:ext cx="729930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77940"/>
            <a:ext cx="28070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29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9959" y="428777"/>
            <a:ext cx="8233918" cy="2243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9959" y="428764"/>
            <a:ext cx="8234045" cy="2243455"/>
          </a:xfrm>
          <a:prstGeom prst="rect">
            <a:avLst/>
          </a:prstGeom>
          <a:ln w="12599">
            <a:solidFill>
              <a:srgbClr val="7ED03A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3378835" marR="88265" indent="350520">
              <a:lnSpc>
                <a:spcPts val="5270"/>
              </a:lnSpc>
              <a:spcBef>
                <a:spcPts val="550"/>
              </a:spcBef>
            </a:pPr>
            <a:r>
              <a:rPr sz="4400" b="1" i="1" spc="-5" dirty="0">
                <a:solidFill>
                  <a:srgbClr val="007A66"/>
                </a:solidFill>
                <a:latin typeface="Verdana"/>
                <a:cs typeface="Verdana"/>
              </a:rPr>
              <a:t>Информация </a:t>
            </a:r>
            <a:r>
              <a:rPr sz="4400" b="1" i="1" spc="-1490" dirty="0">
                <a:solidFill>
                  <a:srgbClr val="007A66"/>
                </a:solidFill>
                <a:latin typeface="Verdana"/>
                <a:cs typeface="Verdana"/>
              </a:rPr>
              <a:t> </a:t>
            </a:r>
            <a:r>
              <a:rPr sz="4400" b="1" i="1" spc="-5" dirty="0">
                <a:solidFill>
                  <a:srgbClr val="007A66"/>
                </a:solidFill>
                <a:latin typeface="Verdana"/>
                <a:cs typeface="Verdana"/>
              </a:rPr>
              <a:t>для</a:t>
            </a:r>
            <a:r>
              <a:rPr sz="4400" b="1" i="1" spc="-80" dirty="0">
                <a:solidFill>
                  <a:srgbClr val="007A66"/>
                </a:solidFill>
                <a:latin typeface="Verdana"/>
                <a:cs typeface="Verdana"/>
              </a:rPr>
              <a:t> </a:t>
            </a:r>
            <a:r>
              <a:rPr sz="4400" b="1" i="1" spc="-5" dirty="0">
                <a:solidFill>
                  <a:srgbClr val="007A66"/>
                </a:solidFill>
                <a:latin typeface="Verdana"/>
                <a:cs typeface="Verdana"/>
              </a:rPr>
              <a:t>родителей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9797" y="3351504"/>
            <a:ext cx="7518400" cy="172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indent="-579120">
              <a:lnSpc>
                <a:spcPct val="100000"/>
              </a:lnSpc>
              <a:spcBef>
                <a:spcPts val="100"/>
              </a:spcBef>
              <a:buClr>
                <a:srgbClr val="7ED03A"/>
              </a:buClr>
              <a:buFont typeface="MS UI Gothic"/>
              <a:buChar char="❑"/>
              <a:tabLst>
                <a:tab pos="604520" algn="l"/>
              </a:tabLst>
            </a:pPr>
            <a:r>
              <a:rPr sz="3700" b="1" spc="-10" dirty="0">
                <a:solidFill>
                  <a:srgbClr val="E4F4D6"/>
                </a:solidFill>
                <a:latin typeface="Verdana"/>
                <a:cs typeface="Verdana"/>
              </a:rPr>
              <a:t>ФГОС</a:t>
            </a:r>
            <a:r>
              <a:rPr sz="3700" b="1" spc="-30" dirty="0">
                <a:solidFill>
                  <a:srgbClr val="E4F4D6"/>
                </a:solidFill>
                <a:latin typeface="Verdana"/>
                <a:cs typeface="Verdana"/>
              </a:rPr>
              <a:t> </a:t>
            </a:r>
            <a:r>
              <a:rPr lang="ru-RU" sz="3700" b="1" dirty="0">
                <a:solidFill>
                  <a:srgbClr val="E4F4D6"/>
                </a:solidFill>
                <a:latin typeface="Verdana"/>
                <a:cs typeface="Verdana"/>
              </a:rPr>
              <a:t>среднего общего образования</a:t>
            </a:r>
            <a:endParaRPr sz="3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ED03A"/>
              </a:buClr>
              <a:buFont typeface="MS UI Gothic"/>
              <a:buChar char="❑"/>
            </a:pPr>
            <a:endParaRPr sz="375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161" y="350989"/>
            <a:ext cx="3159721" cy="1944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104" y="125818"/>
            <a:ext cx="11171555" cy="3467100"/>
            <a:chOff x="305104" y="125818"/>
            <a:chExt cx="11171555" cy="3467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403" y="132130"/>
              <a:ext cx="11158537" cy="34541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1403" y="132118"/>
              <a:ext cx="11158855" cy="3454400"/>
            </a:xfrm>
            <a:custGeom>
              <a:avLst/>
              <a:gdLst/>
              <a:ahLst/>
              <a:cxnLst/>
              <a:rect l="l" t="t" r="r" b="b"/>
              <a:pathLst>
                <a:path w="11158855" h="3454400">
                  <a:moveTo>
                    <a:pt x="5579275" y="3454196"/>
                  </a:moveTo>
                  <a:lnTo>
                    <a:pt x="0" y="3454196"/>
                  </a:lnTo>
                  <a:lnTo>
                    <a:pt x="0" y="0"/>
                  </a:lnTo>
                  <a:lnTo>
                    <a:pt x="11158550" y="0"/>
                  </a:lnTo>
                  <a:lnTo>
                    <a:pt x="11158550" y="3454196"/>
                  </a:lnTo>
                  <a:lnTo>
                    <a:pt x="5579275" y="3454196"/>
                  </a:lnTo>
                  <a:close/>
                </a:path>
              </a:pathLst>
            </a:custGeom>
            <a:ln w="12599">
              <a:solidFill>
                <a:srgbClr val="FDB7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901" y="165137"/>
            <a:ext cx="1091247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76200" indent="3175"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00000"/>
                </a:solidFill>
                <a:latin typeface="Verdana"/>
                <a:cs typeface="Verdana"/>
              </a:rPr>
              <a:t>ФГОС ориентирует 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образование </a:t>
            </a:r>
            <a:r>
              <a:rPr sz="3600" spc="-5" dirty="0">
                <a:solidFill>
                  <a:srgbClr val="000000"/>
                </a:solidFill>
                <a:latin typeface="Verdana"/>
                <a:cs typeface="Verdana"/>
              </a:rPr>
              <a:t>на </a:t>
            </a:r>
            <a:r>
              <a:rPr sz="3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достижение нового качества, адекватного </a:t>
            </a:r>
            <a:r>
              <a:rPr sz="3600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современным </a:t>
            </a:r>
            <a:r>
              <a:rPr sz="3600" spc="-5" dirty="0">
                <a:solidFill>
                  <a:srgbClr val="000000"/>
                </a:solidFill>
                <a:latin typeface="Verdana"/>
                <a:cs typeface="Verdana"/>
              </a:rPr>
              <a:t>(и даже 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прогнозируемым) </a:t>
            </a:r>
            <a:r>
              <a:rPr sz="3600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запросам</a:t>
            </a:r>
            <a:r>
              <a:rPr sz="3600" spc="-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личности,</a:t>
            </a:r>
            <a:r>
              <a:rPr sz="360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общества</a:t>
            </a:r>
            <a:r>
              <a:rPr sz="360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360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spc="-10" dirty="0" err="1">
                <a:solidFill>
                  <a:srgbClr val="000000"/>
                </a:solidFill>
                <a:latin typeface="Verdana"/>
                <a:cs typeface="Verdana"/>
              </a:rPr>
              <a:t>государства</a:t>
            </a:r>
            <a:r>
              <a:rPr sz="3600" spc="-1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39" y="0"/>
            <a:ext cx="12211050" cy="1329690"/>
            <a:chOff x="-9539" y="0"/>
            <a:chExt cx="12211050" cy="13296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310640"/>
            </a:xfrm>
            <a:custGeom>
              <a:avLst/>
              <a:gdLst/>
              <a:ahLst/>
              <a:cxnLst/>
              <a:rect l="l" t="t" r="r" b="b"/>
              <a:pathLst>
                <a:path w="12192000" h="1310640">
                  <a:moveTo>
                    <a:pt x="12191758" y="0"/>
                  </a:moveTo>
                  <a:lnTo>
                    <a:pt x="0" y="0"/>
                  </a:lnTo>
                  <a:lnTo>
                    <a:pt x="0" y="1310398"/>
                  </a:lnTo>
                  <a:lnTo>
                    <a:pt x="6095885" y="1310398"/>
                  </a:lnTo>
                  <a:lnTo>
                    <a:pt x="12191758" y="1310398"/>
                  </a:lnTo>
                  <a:lnTo>
                    <a:pt x="12191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310640"/>
            </a:xfrm>
            <a:custGeom>
              <a:avLst/>
              <a:gdLst/>
              <a:ahLst/>
              <a:cxnLst/>
              <a:rect l="l" t="t" r="r" b="b"/>
              <a:pathLst>
                <a:path w="12192000" h="1310640">
                  <a:moveTo>
                    <a:pt x="6095885" y="1310398"/>
                  </a:moveTo>
                  <a:lnTo>
                    <a:pt x="0" y="1310398"/>
                  </a:lnTo>
                  <a:lnTo>
                    <a:pt x="0" y="0"/>
                  </a:lnTo>
                  <a:lnTo>
                    <a:pt x="12191758" y="0"/>
                  </a:lnTo>
                  <a:lnTo>
                    <a:pt x="12191758" y="1310398"/>
                  </a:lnTo>
                  <a:lnTo>
                    <a:pt x="6095885" y="1310398"/>
                  </a:lnTo>
                  <a:close/>
                </a:path>
              </a:pathLst>
            </a:custGeom>
            <a:ln w="19079">
              <a:solidFill>
                <a:srgbClr val="E91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57017" y="31585"/>
            <a:ext cx="60058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Verdana"/>
                <a:cs typeface="Verdana"/>
              </a:rPr>
              <a:t>Главная</a:t>
            </a:r>
            <a:r>
              <a:rPr sz="1650" spc="-10" dirty="0">
                <a:latin typeface="Verdana"/>
                <a:cs typeface="Verdana"/>
              </a:rPr>
              <a:t> </a:t>
            </a:r>
            <a:r>
              <a:rPr sz="1650" spc="5" dirty="0">
                <a:latin typeface="Verdana"/>
                <a:cs typeface="Verdana"/>
              </a:rPr>
              <a:t>задача</a:t>
            </a:r>
            <a:r>
              <a:rPr sz="1650" spc="-5" dirty="0">
                <a:latin typeface="Verdana"/>
                <a:cs typeface="Verdana"/>
              </a:rPr>
              <a:t> </a:t>
            </a:r>
            <a:r>
              <a:rPr sz="1650" spc="10" dirty="0">
                <a:latin typeface="Verdana"/>
                <a:cs typeface="Verdana"/>
              </a:rPr>
              <a:t>школы</a:t>
            </a:r>
            <a:r>
              <a:rPr sz="1650" spc="-5" dirty="0">
                <a:latin typeface="Verdana"/>
                <a:cs typeface="Verdana"/>
              </a:rPr>
              <a:t> </a:t>
            </a:r>
            <a:r>
              <a:rPr sz="1650" spc="30" dirty="0">
                <a:latin typeface="Verdana"/>
                <a:cs typeface="Verdana"/>
              </a:rPr>
              <a:t>—</a:t>
            </a:r>
            <a:r>
              <a:rPr sz="1650" dirty="0">
                <a:latin typeface="Verdana"/>
                <a:cs typeface="Verdana"/>
              </a:rPr>
              <a:t> </a:t>
            </a:r>
            <a:r>
              <a:rPr sz="1650" spc="5" dirty="0">
                <a:latin typeface="Verdana"/>
                <a:cs typeface="Verdana"/>
              </a:rPr>
              <a:t>предоставить</a:t>
            </a:r>
            <a:r>
              <a:rPr sz="1650" dirty="0">
                <a:latin typeface="Verdana"/>
                <a:cs typeface="Verdana"/>
              </a:rPr>
              <a:t> </a:t>
            </a:r>
            <a:r>
              <a:rPr sz="1650" spc="5" dirty="0">
                <a:latin typeface="Verdana"/>
                <a:cs typeface="Verdana"/>
              </a:rPr>
              <a:t>обучающимся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19818" y="287185"/>
            <a:ext cx="55511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100"/>
              </a:spcBef>
            </a:pPr>
            <a:r>
              <a:rPr sz="2050" b="1" spc="-5" dirty="0">
                <a:solidFill>
                  <a:srgbClr val="FF0000"/>
                </a:solidFill>
                <a:latin typeface="Verdana"/>
                <a:cs typeface="Verdana"/>
              </a:rPr>
              <a:t>качественное</a:t>
            </a:r>
            <a:r>
              <a:rPr sz="205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50" b="1" dirty="0">
                <a:solidFill>
                  <a:srgbClr val="FF0000"/>
                </a:solidFill>
                <a:latin typeface="Verdana"/>
                <a:cs typeface="Verdana"/>
              </a:rPr>
              <a:t>образование</a:t>
            </a:r>
            <a:r>
              <a:rPr sz="205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sz="2050" b="1" dirty="0">
                <a:solidFill>
                  <a:srgbClr val="007CE9"/>
                </a:solidFill>
                <a:latin typeface="Verdana"/>
                <a:cs typeface="Verdana"/>
              </a:rPr>
              <a:t>А</a:t>
            </a:r>
            <a:r>
              <a:rPr sz="2050" b="1" spc="-15" dirty="0">
                <a:solidFill>
                  <a:srgbClr val="007CE9"/>
                </a:solidFill>
                <a:latin typeface="Verdana"/>
                <a:cs typeface="Verdana"/>
              </a:rPr>
              <a:t> </a:t>
            </a:r>
            <a:r>
              <a:rPr sz="2050" b="1" spc="-5" dirty="0">
                <a:solidFill>
                  <a:srgbClr val="007CE9"/>
                </a:solidFill>
                <a:latin typeface="Verdana"/>
                <a:cs typeface="Verdana"/>
              </a:rPr>
              <a:t>родители</a:t>
            </a:r>
            <a:r>
              <a:rPr sz="2050" b="1" spc="-15" dirty="0">
                <a:solidFill>
                  <a:srgbClr val="007CE9"/>
                </a:solidFill>
                <a:latin typeface="Verdana"/>
                <a:cs typeface="Verdana"/>
              </a:rPr>
              <a:t> </a:t>
            </a:r>
            <a:r>
              <a:rPr sz="2050" b="1" spc="-5" dirty="0">
                <a:solidFill>
                  <a:srgbClr val="007CE9"/>
                </a:solidFill>
                <a:latin typeface="Verdana"/>
                <a:cs typeface="Verdana"/>
              </a:rPr>
              <a:t>обучающегося</a:t>
            </a:r>
            <a:r>
              <a:rPr sz="2050" b="1" spc="-15" dirty="0">
                <a:solidFill>
                  <a:srgbClr val="007CE9"/>
                </a:solidFill>
                <a:latin typeface="Verdana"/>
                <a:cs typeface="Verdana"/>
              </a:rPr>
              <a:t> </a:t>
            </a:r>
            <a:r>
              <a:rPr sz="2050" b="1" dirty="0">
                <a:solidFill>
                  <a:srgbClr val="007CE9"/>
                </a:solidFill>
                <a:latin typeface="Verdana"/>
                <a:cs typeface="Verdana"/>
              </a:rPr>
              <a:t>обязаны</a:t>
            </a:r>
            <a:r>
              <a:rPr sz="2050" dirty="0">
                <a:solidFill>
                  <a:srgbClr val="000000"/>
                </a:solidFill>
                <a:latin typeface="Verdana"/>
                <a:cs typeface="Verdana"/>
              </a:rPr>
              <a:t>:</a:t>
            </a:r>
            <a:endParaRPr sz="20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85" y="1465452"/>
            <a:ext cx="11896090" cy="497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202565" indent="-343535">
              <a:lnSpc>
                <a:spcPct val="100000"/>
              </a:lnSpc>
              <a:spcBef>
                <a:spcPts val="100"/>
              </a:spcBef>
            </a:pPr>
            <a:r>
              <a:rPr sz="3300" spc="1035" baseline="8838" dirty="0">
                <a:solidFill>
                  <a:srgbClr val="7ED03A"/>
                </a:solidFill>
                <a:latin typeface="MS UI Gothic"/>
                <a:cs typeface="MS UI Gothic"/>
              </a:rPr>
              <a:t>▶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—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обеспечить посещение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обучающимся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занятий согласно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учебному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 расписанию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и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иных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школьных мероприятий,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предусмотренных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документами, </a:t>
            </a:r>
            <a:r>
              <a:rPr sz="2200" spc="-76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регламентирующими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образовательную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и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воспитательную деятельность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школы;</a:t>
            </a:r>
            <a:endParaRPr sz="2200">
              <a:latin typeface="Verdana"/>
              <a:cs typeface="Verdana"/>
            </a:endParaRPr>
          </a:p>
          <a:p>
            <a:pPr marL="381000" marR="327660" indent="-343535">
              <a:lnSpc>
                <a:spcPct val="99900"/>
              </a:lnSpc>
              <a:spcBef>
                <a:spcPts val="1005"/>
              </a:spcBef>
            </a:pPr>
            <a:r>
              <a:rPr sz="3300" spc="1035" baseline="8838" dirty="0">
                <a:solidFill>
                  <a:srgbClr val="7ED03A"/>
                </a:solidFill>
                <a:latin typeface="MS UI Gothic"/>
                <a:cs typeface="MS UI Gothic"/>
              </a:rPr>
              <a:t>▶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—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обеспечить выполнение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обучающимся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домашних заданий Родители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обязаны выполнять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и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обеспечивать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выполнение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обучающимся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устава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и </a:t>
            </a:r>
            <a:r>
              <a:rPr sz="2200" spc="5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правил внутреннего распорядка ОУ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и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иных актов ОУ,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регламентирующих её </a:t>
            </a:r>
            <a:r>
              <a:rPr sz="2200" spc="-76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деятельность;</a:t>
            </a:r>
            <a:endParaRPr sz="2200">
              <a:latin typeface="Verdana"/>
              <a:cs typeface="Verdana"/>
            </a:endParaRPr>
          </a:p>
          <a:p>
            <a:pPr marL="381000" marR="30480" indent="-343535">
              <a:lnSpc>
                <a:spcPct val="100000"/>
              </a:lnSpc>
              <a:spcBef>
                <a:spcPts val="1000"/>
              </a:spcBef>
            </a:pPr>
            <a:r>
              <a:rPr sz="3300" spc="1035" baseline="8838" dirty="0">
                <a:solidFill>
                  <a:srgbClr val="7ED03A"/>
                </a:solidFill>
                <a:latin typeface="MS UI Gothic"/>
                <a:cs typeface="MS UI Gothic"/>
              </a:rPr>
              <a:t>▶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—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Родители(законные представители) обязаны посещать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родительские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 собрания, по просьбе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руководителя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ОУ или классного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руководителя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 приходить для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беседы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при наличии претензий ОУ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к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поведению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обучающегося </a:t>
            </a:r>
            <a:r>
              <a:rPr sz="2200" spc="-76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или его отношению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к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получению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общего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образования. Родители обязаны </a:t>
            </a:r>
            <a:r>
              <a:rPr sz="220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извещать руководителя ОУ или классного руководителя об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уважительных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 причинах</a:t>
            </a:r>
            <a:r>
              <a:rPr sz="2200" spc="-25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отсутствия 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обучающегося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на</a:t>
            </a:r>
            <a:r>
              <a:rPr sz="2200" spc="-1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DFDFD"/>
                </a:solidFill>
                <a:latin typeface="Verdana"/>
                <a:cs typeface="Verdana"/>
              </a:rPr>
              <a:t>занятиях.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2136140"/>
            <a:ext cx="1030414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является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их</a:t>
            </a:r>
            <a:r>
              <a:rPr sz="3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ориентация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3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достижение</a:t>
            </a:r>
            <a:endParaRPr sz="3600">
              <a:latin typeface="Verdana"/>
              <a:cs typeface="Verdana"/>
            </a:endParaRPr>
          </a:p>
          <a:p>
            <a:pPr marL="609600" marR="30480" indent="-572135">
              <a:lnSpc>
                <a:spcPct val="100000"/>
              </a:lnSpc>
              <a:buFont typeface="MS UI Gothic"/>
              <a:buChar char="❑"/>
              <a:tabLst>
                <a:tab pos="610235" algn="l"/>
              </a:tabLst>
            </a:pP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не только предметных 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 </a:t>
            </a:r>
            <a:r>
              <a:rPr sz="3600" spc="-12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результатов,</a:t>
            </a:r>
            <a:endParaRPr sz="3600">
              <a:latin typeface="Verdana"/>
              <a:cs typeface="Verdana"/>
            </a:endParaRPr>
          </a:p>
          <a:p>
            <a:pPr marL="609600" marR="1016635" indent="-572135">
              <a:lnSpc>
                <a:spcPct val="100000"/>
              </a:lnSpc>
              <a:buFont typeface="MS UI Gothic"/>
              <a:buChar char="❑"/>
              <a:tabLst>
                <a:tab pos="610235" algn="l"/>
              </a:tabLst>
            </a:pP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но,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прежде</a:t>
            </a:r>
            <a:r>
              <a:rPr sz="3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всего,</a:t>
            </a:r>
            <a:r>
              <a:rPr sz="3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3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формирование </a:t>
            </a:r>
            <a:r>
              <a:rPr sz="3600" spc="-1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личности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Verdana"/>
                <a:cs typeface="Verdana"/>
              </a:rPr>
              <a:t>учащихся,</a:t>
            </a:r>
            <a:endParaRPr sz="3600">
              <a:latin typeface="Verdana"/>
              <a:cs typeface="Verdana"/>
            </a:endParaRPr>
          </a:p>
          <a:p>
            <a:pPr marL="609600" marR="749300" indent="-572135">
              <a:lnSpc>
                <a:spcPct val="100000"/>
              </a:lnSpc>
              <a:buFont typeface="MS UI Gothic"/>
              <a:buChar char="❑"/>
              <a:tabLst>
                <a:tab pos="610235" algn="l"/>
              </a:tabLst>
            </a:pPr>
            <a:r>
              <a:rPr sz="3600" b="1" spc="-10" dirty="0">
                <a:solidFill>
                  <a:srgbClr val="FF0000"/>
                </a:solidFill>
                <a:latin typeface="Verdana"/>
                <a:cs typeface="Verdana"/>
              </a:rPr>
              <a:t>овладение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 ими</a:t>
            </a:r>
            <a:r>
              <a:rPr sz="36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Verdana"/>
                <a:cs typeface="Verdana"/>
              </a:rPr>
              <a:t>универсальными 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 способами</a:t>
            </a:r>
            <a:r>
              <a:rPr sz="36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Verdana"/>
                <a:cs typeface="Verdana"/>
              </a:rPr>
              <a:t>учебной</a:t>
            </a:r>
            <a:r>
              <a:rPr sz="36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Verdana"/>
                <a:cs typeface="Verdana"/>
              </a:rPr>
              <a:t>деятельности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022" y="258013"/>
            <a:ext cx="111220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93100" algn="l"/>
              </a:tabLst>
            </a:pPr>
            <a:r>
              <a:rPr sz="4000" b="1" dirty="0">
                <a:solidFill>
                  <a:srgbClr val="7ED03A"/>
                </a:solidFill>
                <a:latin typeface="Verdana"/>
                <a:cs typeface="Verdana"/>
              </a:rPr>
              <a:t>В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Т</a:t>
            </a:r>
            <a:r>
              <a:rPr sz="4000" b="1" spc="-5" dirty="0">
                <a:solidFill>
                  <a:srgbClr val="7ED03A"/>
                </a:solidFill>
                <a:latin typeface="Verdana"/>
                <a:cs typeface="Verdana"/>
              </a:rPr>
              <a:t>ОРЫ</a:t>
            </a:r>
            <a:r>
              <a:rPr sz="4000" b="1" dirty="0">
                <a:solidFill>
                  <a:srgbClr val="7ED03A"/>
                </a:solidFill>
                <a:latin typeface="Verdana"/>
                <a:cs typeface="Verdana"/>
              </a:rPr>
              <a:t>М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4000" b="1" spc="-5" dirty="0">
                <a:solidFill>
                  <a:srgbClr val="7ED03A"/>
                </a:solidFill>
                <a:latin typeface="Verdana"/>
                <a:cs typeface="Verdana"/>
              </a:rPr>
              <a:t>принципи</a:t>
            </a:r>
            <a:r>
              <a:rPr sz="4000" b="1" spc="-15" dirty="0">
                <a:solidFill>
                  <a:srgbClr val="7ED03A"/>
                </a:solidFill>
                <a:latin typeface="Verdana"/>
                <a:cs typeface="Verdana"/>
              </a:rPr>
              <a:t>а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ль</a:t>
            </a:r>
            <a:r>
              <a:rPr sz="4000" b="1" spc="-5" dirty="0">
                <a:solidFill>
                  <a:srgbClr val="7ED03A"/>
                </a:solidFill>
                <a:latin typeface="Verdana"/>
                <a:cs typeface="Verdana"/>
              </a:rPr>
              <a:t>ны</a:t>
            </a:r>
            <a:r>
              <a:rPr sz="4000" b="1" dirty="0">
                <a:solidFill>
                  <a:srgbClr val="7ED03A"/>
                </a:solidFill>
                <a:latin typeface="Verdana"/>
                <a:cs typeface="Verdana"/>
              </a:rPr>
              <a:t>м	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о</a:t>
            </a:r>
            <a:r>
              <a:rPr sz="4000" b="1" spc="-5" dirty="0">
                <a:solidFill>
                  <a:srgbClr val="7ED03A"/>
                </a:solidFill>
                <a:latin typeface="Verdana"/>
                <a:cs typeface="Verdana"/>
              </a:rPr>
              <a:t>т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л</a:t>
            </a:r>
            <a:r>
              <a:rPr sz="4000" b="1" spc="-5" dirty="0">
                <a:solidFill>
                  <a:srgbClr val="7ED03A"/>
                </a:solidFill>
                <a:latin typeface="Verdana"/>
                <a:cs typeface="Verdana"/>
              </a:rPr>
              <a:t>ичи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е</a:t>
            </a:r>
            <a:r>
              <a:rPr sz="4000" b="1" dirty="0">
                <a:solidFill>
                  <a:srgbClr val="7ED03A"/>
                </a:solidFill>
                <a:latin typeface="Verdana"/>
                <a:cs typeface="Verdana"/>
              </a:rPr>
              <a:t>м  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ФГОС</a:t>
            </a:r>
            <a:r>
              <a:rPr sz="4000" b="1" spc="-15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4000" b="1" dirty="0">
                <a:solidFill>
                  <a:srgbClr val="7ED03A"/>
                </a:solidFill>
                <a:latin typeface="Verdana"/>
                <a:cs typeface="Verdana"/>
              </a:rPr>
              <a:t>от</a:t>
            </a:r>
            <a:r>
              <a:rPr sz="4000" b="1" spc="-5" dirty="0">
                <a:solidFill>
                  <a:srgbClr val="7ED03A"/>
                </a:solidFill>
                <a:latin typeface="Verdana"/>
                <a:cs typeface="Verdana"/>
              </a:rPr>
              <a:t> его </a:t>
            </a:r>
            <a:r>
              <a:rPr sz="4000" b="1" spc="-10" dirty="0">
                <a:solidFill>
                  <a:srgbClr val="7ED03A"/>
                </a:solidFill>
                <a:latin typeface="Verdana"/>
                <a:cs typeface="Verdana"/>
              </a:rPr>
              <a:t>предшественников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323" y="61912"/>
            <a:ext cx="9143644" cy="67957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3344" y="1229218"/>
            <a:ext cx="10423525" cy="5412105"/>
            <a:chOff x="713344" y="1229218"/>
            <a:chExt cx="10423525" cy="5412105"/>
          </a:xfrm>
        </p:grpSpPr>
        <p:sp>
          <p:nvSpPr>
            <p:cNvPr id="3" name="object 3"/>
            <p:cNvSpPr/>
            <p:nvPr/>
          </p:nvSpPr>
          <p:spPr>
            <a:xfrm>
              <a:off x="722883" y="1238757"/>
              <a:ext cx="10404475" cy="5393055"/>
            </a:xfrm>
            <a:custGeom>
              <a:avLst/>
              <a:gdLst/>
              <a:ahLst/>
              <a:cxnLst/>
              <a:rect l="l" t="t" r="r" b="b"/>
              <a:pathLst>
                <a:path w="10404475" h="5393055">
                  <a:moveTo>
                    <a:pt x="10404360" y="0"/>
                  </a:moveTo>
                  <a:lnTo>
                    <a:pt x="0" y="0"/>
                  </a:lnTo>
                  <a:lnTo>
                    <a:pt x="0" y="5392801"/>
                  </a:lnTo>
                  <a:lnTo>
                    <a:pt x="5202351" y="5392801"/>
                  </a:lnTo>
                  <a:lnTo>
                    <a:pt x="10404360" y="5392801"/>
                  </a:lnTo>
                  <a:lnTo>
                    <a:pt x="1040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883" y="1238757"/>
              <a:ext cx="10404475" cy="5393055"/>
            </a:xfrm>
            <a:custGeom>
              <a:avLst/>
              <a:gdLst/>
              <a:ahLst/>
              <a:cxnLst/>
              <a:rect l="l" t="t" r="r" b="b"/>
              <a:pathLst>
                <a:path w="10404475" h="5393055">
                  <a:moveTo>
                    <a:pt x="5202351" y="5392801"/>
                  </a:moveTo>
                  <a:lnTo>
                    <a:pt x="0" y="5392801"/>
                  </a:lnTo>
                  <a:lnTo>
                    <a:pt x="0" y="0"/>
                  </a:lnTo>
                  <a:lnTo>
                    <a:pt x="10404360" y="0"/>
                  </a:lnTo>
                  <a:lnTo>
                    <a:pt x="10404360" y="5392801"/>
                  </a:lnTo>
                  <a:lnTo>
                    <a:pt x="5202351" y="5392801"/>
                  </a:lnTo>
                  <a:close/>
                </a:path>
              </a:pathLst>
            </a:custGeom>
            <a:ln w="19079">
              <a:solidFill>
                <a:srgbClr val="E91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1255" y="1271066"/>
            <a:ext cx="10084435" cy="532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50" indent="64769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Статистика </a:t>
            </a:r>
            <a:r>
              <a:rPr sz="2800" spc="-25" dirty="0">
                <a:latin typeface="Times New Roman"/>
                <a:cs typeface="Times New Roman"/>
              </a:rPr>
              <a:t>утверждает,</a:t>
            </a:r>
            <a:r>
              <a:rPr sz="2800" spc="-15" dirty="0">
                <a:latin typeface="Times New Roman"/>
                <a:cs typeface="Times New Roman"/>
              </a:rPr>
              <a:t> что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сегодня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40%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выпускников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вузов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работают</a:t>
            </a:r>
            <a:r>
              <a:rPr sz="2800" spc="-5" dirty="0">
                <a:latin typeface="Times New Roman"/>
                <a:cs typeface="Times New Roman"/>
              </a:rPr>
              <a:t> не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специальности.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Есть,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несомненно,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20" dirty="0">
                <a:latin typeface="Times New Roman"/>
                <a:cs typeface="Times New Roman"/>
              </a:rPr>
              <a:t>исключения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из правил, но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большинстве случаев </a:t>
            </a:r>
            <a:r>
              <a:rPr sz="2800" spc="-15" dirty="0">
                <a:latin typeface="Times New Roman"/>
                <a:cs typeface="Times New Roman"/>
              </a:rPr>
              <a:t>это </a:t>
            </a:r>
            <a:r>
              <a:rPr sz="2800" spc="-25" dirty="0">
                <a:latin typeface="Times New Roman"/>
                <a:cs typeface="Times New Roman"/>
              </a:rPr>
              <a:t>происходит </a:t>
            </a:r>
            <a:r>
              <a:rPr sz="2800" spc="-5" dirty="0">
                <a:latin typeface="Times New Roman"/>
                <a:cs typeface="Times New Roman"/>
              </a:rPr>
              <a:t>из-за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неправильного </a:t>
            </a:r>
            <a:r>
              <a:rPr sz="2800" spc="-5" dirty="0">
                <a:latin typeface="Times New Roman"/>
                <a:cs typeface="Times New Roman"/>
              </a:rPr>
              <a:t>выбора </a:t>
            </a:r>
            <a:r>
              <a:rPr sz="2800" spc="-15" dirty="0">
                <a:latin typeface="Times New Roman"/>
                <a:cs typeface="Times New Roman"/>
              </a:rPr>
              <a:t>старшеклассников </a:t>
            </a:r>
            <a:r>
              <a:rPr sz="2800" dirty="0">
                <a:latin typeface="Times New Roman"/>
                <a:cs typeface="Times New Roman"/>
              </a:rPr>
              <a:t>– они просто </a:t>
            </a: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понимают,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что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выбрать.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226050" algn="l"/>
              </a:tabLst>
            </a:pPr>
            <a:r>
              <a:rPr sz="2800" spc="-45" dirty="0">
                <a:latin typeface="Times New Roman"/>
                <a:cs typeface="Times New Roman"/>
              </a:rPr>
              <a:t>Государство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всерьез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озаботилось</a:t>
            </a:r>
            <a:r>
              <a:rPr sz="2800" spc="-10" dirty="0">
                <a:latin typeface="Times New Roman"/>
                <a:cs typeface="Times New Roman"/>
              </a:rPr>
              <a:t> этой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проблемой,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ведь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от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этого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страдает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экономика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страны – </a:t>
            </a:r>
            <a:r>
              <a:rPr sz="2800" spc="-5" dirty="0">
                <a:latin typeface="Times New Roman"/>
                <a:cs typeface="Times New Roman"/>
              </a:rPr>
              <a:t>не</a:t>
            </a:r>
            <a:r>
              <a:rPr sz="2800" spc="-20" dirty="0">
                <a:latin typeface="Times New Roman"/>
                <a:cs typeface="Times New Roman"/>
              </a:rPr>
              <a:t> хватает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увлеченных</a:t>
            </a:r>
            <a:r>
              <a:rPr sz="2800" dirty="0">
                <a:latin typeface="Times New Roman"/>
                <a:cs typeface="Times New Roman"/>
              </a:rPr>
              <a:t> и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высококвалифицированных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специалистов. </a:t>
            </a:r>
            <a:r>
              <a:rPr sz="2800" spc="-15" dirty="0">
                <a:latin typeface="Times New Roman"/>
                <a:cs typeface="Times New Roman"/>
              </a:rPr>
              <a:t>Поэтому</a:t>
            </a:r>
            <a:r>
              <a:rPr sz="2800" dirty="0">
                <a:latin typeface="Times New Roman"/>
                <a:cs typeface="Times New Roman"/>
              </a:rPr>
              <a:t> в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школьном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образовании </a:t>
            </a:r>
            <a:r>
              <a:rPr sz="2800" spc="-15" dirty="0">
                <a:latin typeface="Times New Roman"/>
                <a:cs typeface="Times New Roman"/>
              </a:rPr>
              <a:t>появился </a:t>
            </a:r>
            <a:r>
              <a:rPr sz="2800" spc="-5" dirty="0">
                <a:latin typeface="Times New Roman"/>
                <a:cs typeface="Times New Roman"/>
              </a:rPr>
              <a:t>новый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тренд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ранняя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профилизация</a:t>
            </a:r>
            <a:r>
              <a:rPr sz="2800" dirty="0">
                <a:latin typeface="Times New Roman"/>
                <a:cs typeface="Times New Roman"/>
              </a:rPr>
              <a:t>.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Согласно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новым</a:t>
            </a:r>
            <a:r>
              <a:rPr sz="2800" spc="-10" dirty="0">
                <a:latin typeface="Times New Roman"/>
                <a:cs typeface="Times New Roman"/>
              </a:rPr>
              <a:t> федеральным</a:t>
            </a:r>
            <a:r>
              <a:rPr sz="2800" spc="-20" dirty="0">
                <a:latin typeface="Times New Roman"/>
                <a:cs typeface="Times New Roman"/>
              </a:rPr>
              <a:t> государственным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образовательным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стандартам,</a:t>
            </a:r>
            <a:r>
              <a:rPr sz="2800" dirty="0">
                <a:latin typeface="Times New Roman"/>
                <a:cs typeface="Times New Roman"/>
              </a:rPr>
              <a:t> в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40" dirty="0" err="1">
                <a:latin typeface="Times New Roman"/>
                <a:cs typeface="Times New Roman"/>
              </a:rPr>
              <a:t>школах</a:t>
            </a:r>
            <a:r>
              <a:rPr lang="ru-RU" sz="2800" spc="-40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предусмотрено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3200" b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профильное </a:t>
            </a:r>
            <a:r>
              <a:rPr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u="sng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обучение</a:t>
            </a:r>
            <a:r>
              <a:rPr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старшеклассников</a:t>
            </a:r>
            <a:r>
              <a:rPr sz="2800" u="sng" spc="-5" dirty="0">
                <a:latin typeface="Times New Roman"/>
                <a:cs typeface="Times New Roman"/>
              </a:rPr>
              <a:t>.</a:t>
            </a:r>
            <a:endParaRPr sz="2800" u="sng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2978" y="294741"/>
            <a:ext cx="4177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7ED03A"/>
                </a:solidFill>
                <a:latin typeface="Verdana"/>
                <a:cs typeface="Verdana"/>
              </a:rPr>
              <a:t>ТРЕТЬЕ</a:t>
            </a:r>
            <a:r>
              <a:rPr sz="3600" spc="-75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3600" spc="-15" dirty="0">
                <a:solidFill>
                  <a:srgbClr val="7ED03A"/>
                </a:solidFill>
                <a:latin typeface="Verdana"/>
                <a:cs typeface="Verdana"/>
              </a:rPr>
              <a:t>ОТЛИЧИЕ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983" y="642505"/>
            <a:ext cx="8627745" cy="1657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4038600" algn="l"/>
              </a:tabLst>
            </a:pPr>
            <a:r>
              <a:rPr sz="3100" dirty="0">
                <a:solidFill>
                  <a:srgbClr val="7ED03A"/>
                </a:solidFill>
                <a:latin typeface="Verdana"/>
                <a:cs typeface="Verdana"/>
              </a:rPr>
              <a:t>ТРЕТЬИМ</a:t>
            </a:r>
            <a:r>
              <a:rPr sz="3100" spc="-5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3100" dirty="0">
                <a:solidFill>
                  <a:srgbClr val="7ED03A"/>
                </a:solidFill>
                <a:latin typeface="Verdana"/>
                <a:cs typeface="Verdana"/>
              </a:rPr>
              <a:t>главным	отличием</a:t>
            </a:r>
            <a:r>
              <a:rPr sz="3100" spc="-25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3100" dirty="0">
                <a:solidFill>
                  <a:srgbClr val="7ED03A"/>
                </a:solidFill>
                <a:latin typeface="Verdana"/>
                <a:cs typeface="Verdana"/>
              </a:rPr>
              <a:t>ФГОС</a:t>
            </a:r>
            <a:r>
              <a:rPr sz="3100" spc="-25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3100" dirty="0">
                <a:solidFill>
                  <a:srgbClr val="7ED03A"/>
                </a:solidFill>
                <a:latin typeface="Verdana"/>
                <a:cs typeface="Verdana"/>
              </a:rPr>
              <a:t>от</a:t>
            </a:r>
            <a:r>
              <a:rPr sz="3100" spc="-35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3100" dirty="0">
                <a:solidFill>
                  <a:srgbClr val="7ED03A"/>
                </a:solidFill>
                <a:latin typeface="Verdana"/>
                <a:cs typeface="Verdana"/>
              </a:rPr>
              <a:t>его </a:t>
            </a:r>
            <a:r>
              <a:rPr sz="3100" spc="-1075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3100" dirty="0">
                <a:solidFill>
                  <a:srgbClr val="7ED03A"/>
                </a:solidFill>
                <a:latin typeface="Verdana"/>
                <a:cs typeface="Verdana"/>
              </a:rPr>
              <a:t>предшественников </a:t>
            </a:r>
            <a:r>
              <a:rPr sz="3100" spc="5" dirty="0">
                <a:solidFill>
                  <a:srgbClr val="7ED03A"/>
                </a:solidFill>
                <a:latin typeface="Verdana"/>
                <a:cs typeface="Verdana"/>
              </a:rPr>
              <a:t>– </a:t>
            </a:r>
            <a:r>
              <a:rPr sz="3800" b="1" spc="-5" dirty="0">
                <a:solidFill>
                  <a:srgbClr val="FF0000"/>
                </a:solidFill>
                <a:latin typeface="Verdana"/>
                <a:cs typeface="Verdana"/>
              </a:rPr>
              <a:t>профильное </a:t>
            </a:r>
            <a:r>
              <a:rPr sz="38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800" b="1" spc="-5" dirty="0">
                <a:solidFill>
                  <a:srgbClr val="FF0000"/>
                </a:solidFill>
                <a:latin typeface="Verdana"/>
                <a:cs typeface="Verdana"/>
              </a:rPr>
              <a:t>обучение</a:t>
            </a:r>
            <a:endParaRPr sz="3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392" y="2541612"/>
            <a:ext cx="7871396" cy="38721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73" y="1595894"/>
            <a:ext cx="10182237" cy="44578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563" y="131762"/>
            <a:ext cx="8794445" cy="65933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231" y="1665008"/>
            <a:ext cx="10619270" cy="477395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33360" y="152285"/>
            <a:ext cx="8989060" cy="1167130"/>
          </a:xfrm>
          <a:custGeom>
            <a:avLst/>
            <a:gdLst/>
            <a:ahLst/>
            <a:cxnLst/>
            <a:rect l="l" t="t" r="r" b="b"/>
            <a:pathLst>
              <a:path w="8989060" h="1167130">
                <a:moveTo>
                  <a:pt x="1038961" y="16548"/>
                </a:moveTo>
                <a:lnTo>
                  <a:pt x="0" y="16548"/>
                </a:lnTo>
                <a:lnTo>
                  <a:pt x="0" y="1150556"/>
                </a:lnTo>
                <a:lnTo>
                  <a:pt x="173520" y="1150556"/>
                </a:lnTo>
                <a:lnTo>
                  <a:pt x="173520" y="146151"/>
                </a:lnTo>
                <a:lnTo>
                  <a:pt x="1038961" y="146151"/>
                </a:lnTo>
                <a:lnTo>
                  <a:pt x="1038961" y="16548"/>
                </a:lnTo>
                <a:close/>
              </a:path>
              <a:path w="8989060" h="1167130">
                <a:moveTo>
                  <a:pt x="1038961" y="146151"/>
                </a:moveTo>
                <a:lnTo>
                  <a:pt x="865441" y="146151"/>
                </a:lnTo>
                <a:lnTo>
                  <a:pt x="865441" y="1150556"/>
                </a:lnTo>
                <a:lnTo>
                  <a:pt x="1038961" y="1150556"/>
                </a:lnTo>
                <a:lnTo>
                  <a:pt x="1038961" y="146151"/>
                </a:lnTo>
                <a:close/>
              </a:path>
              <a:path w="8989060" h="1167130">
                <a:moveTo>
                  <a:pt x="1877034" y="16548"/>
                </a:moveTo>
                <a:lnTo>
                  <a:pt x="1338478" y="16548"/>
                </a:lnTo>
                <a:lnTo>
                  <a:pt x="1338478" y="1150556"/>
                </a:lnTo>
                <a:lnTo>
                  <a:pt x="1511998" y="1150556"/>
                </a:lnTo>
                <a:lnTo>
                  <a:pt x="1511998" y="708837"/>
                </a:lnTo>
                <a:lnTo>
                  <a:pt x="1887842" y="708837"/>
                </a:lnTo>
                <a:lnTo>
                  <a:pt x="1937524" y="707389"/>
                </a:lnTo>
                <a:lnTo>
                  <a:pt x="1984679" y="702716"/>
                </a:lnTo>
                <a:lnTo>
                  <a:pt x="2028596" y="695515"/>
                </a:lnTo>
                <a:lnTo>
                  <a:pt x="2069998" y="684720"/>
                </a:lnTo>
                <a:lnTo>
                  <a:pt x="2109241" y="671753"/>
                </a:lnTo>
                <a:lnTo>
                  <a:pt x="2145233" y="655548"/>
                </a:lnTo>
                <a:lnTo>
                  <a:pt x="2179078" y="636117"/>
                </a:lnTo>
                <a:lnTo>
                  <a:pt x="2210041" y="613791"/>
                </a:lnTo>
                <a:lnTo>
                  <a:pt x="2239460" y="587159"/>
                </a:lnTo>
                <a:lnTo>
                  <a:pt x="1511998" y="587159"/>
                </a:lnTo>
                <a:lnTo>
                  <a:pt x="1511998" y="139674"/>
                </a:lnTo>
                <a:lnTo>
                  <a:pt x="2248497" y="139674"/>
                </a:lnTo>
                <a:lnTo>
                  <a:pt x="2238121" y="129590"/>
                </a:lnTo>
                <a:lnTo>
                  <a:pt x="2194915" y="95034"/>
                </a:lnTo>
                <a:lnTo>
                  <a:pt x="2144877" y="66954"/>
                </a:lnTo>
                <a:lnTo>
                  <a:pt x="2108161" y="51473"/>
                </a:lnTo>
                <a:lnTo>
                  <a:pt x="2067839" y="39230"/>
                </a:lnTo>
                <a:lnTo>
                  <a:pt x="2025002" y="29159"/>
                </a:lnTo>
                <a:lnTo>
                  <a:pt x="1978558" y="22313"/>
                </a:lnTo>
                <a:lnTo>
                  <a:pt x="1929244" y="17995"/>
                </a:lnTo>
                <a:lnTo>
                  <a:pt x="1877034" y="16548"/>
                </a:lnTo>
                <a:close/>
              </a:path>
              <a:path w="8989060" h="1167130">
                <a:moveTo>
                  <a:pt x="2248497" y="139674"/>
                </a:moveTo>
                <a:lnTo>
                  <a:pt x="1856155" y="139674"/>
                </a:lnTo>
                <a:lnTo>
                  <a:pt x="1892515" y="140754"/>
                </a:lnTo>
                <a:lnTo>
                  <a:pt x="1926005" y="142913"/>
                </a:lnTo>
                <a:lnTo>
                  <a:pt x="1986483" y="153708"/>
                </a:lnTo>
                <a:lnTo>
                  <a:pt x="2037600" y="170637"/>
                </a:lnTo>
                <a:lnTo>
                  <a:pt x="2079713" y="194398"/>
                </a:lnTo>
                <a:lnTo>
                  <a:pt x="2112124" y="225717"/>
                </a:lnTo>
                <a:lnTo>
                  <a:pt x="2135517" y="263156"/>
                </a:lnTo>
                <a:lnTo>
                  <a:pt x="2149563" y="307797"/>
                </a:lnTo>
                <a:lnTo>
                  <a:pt x="2153881" y="359638"/>
                </a:lnTo>
                <a:lnTo>
                  <a:pt x="2152802" y="386994"/>
                </a:lnTo>
                <a:lnTo>
                  <a:pt x="2143798" y="437032"/>
                </a:lnTo>
                <a:lnTo>
                  <a:pt x="2125802" y="479513"/>
                </a:lnTo>
                <a:lnTo>
                  <a:pt x="2098433" y="514794"/>
                </a:lnTo>
                <a:lnTo>
                  <a:pt x="2062073" y="543229"/>
                </a:lnTo>
                <a:lnTo>
                  <a:pt x="2016721" y="564832"/>
                </a:lnTo>
                <a:lnTo>
                  <a:pt x="1961997" y="579234"/>
                </a:lnTo>
                <a:lnTo>
                  <a:pt x="1898281" y="586079"/>
                </a:lnTo>
                <a:lnTo>
                  <a:pt x="1863356" y="587159"/>
                </a:lnTo>
                <a:lnTo>
                  <a:pt x="2239460" y="587159"/>
                </a:lnTo>
                <a:lnTo>
                  <a:pt x="2272322" y="547916"/>
                </a:lnTo>
                <a:lnTo>
                  <a:pt x="2298954" y="502196"/>
                </a:lnTo>
                <a:lnTo>
                  <a:pt x="2316594" y="452158"/>
                </a:lnTo>
                <a:lnTo>
                  <a:pt x="2326322" y="397078"/>
                </a:lnTo>
                <a:lnTo>
                  <a:pt x="2328113" y="357835"/>
                </a:lnTo>
                <a:lnTo>
                  <a:pt x="2326322" y="318236"/>
                </a:lnTo>
                <a:lnTo>
                  <a:pt x="2316594" y="263156"/>
                </a:lnTo>
                <a:lnTo>
                  <a:pt x="2298954" y="213829"/>
                </a:lnTo>
                <a:lnTo>
                  <a:pt x="2272677" y="168833"/>
                </a:lnTo>
                <a:lnTo>
                  <a:pt x="2250719" y="141833"/>
                </a:lnTo>
                <a:lnTo>
                  <a:pt x="2248497" y="139674"/>
                </a:lnTo>
                <a:close/>
              </a:path>
              <a:path w="8989060" h="1167130">
                <a:moveTo>
                  <a:pt x="3109683" y="0"/>
                </a:moveTo>
                <a:lnTo>
                  <a:pt x="3036963" y="2158"/>
                </a:lnTo>
                <a:lnTo>
                  <a:pt x="2967837" y="9359"/>
                </a:lnTo>
                <a:lnTo>
                  <a:pt x="2903397" y="21234"/>
                </a:lnTo>
                <a:lnTo>
                  <a:pt x="2842920" y="38150"/>
                </a:lnTo>
                <a:lnTo>
                  <a:pt x="2786405" y="59753"/>
                </a:lnTo>
                <a:lnTo>
                  <a:pt x="2733840" y="86029"/>
                </a:lnTo>
                <a:lnTo>
                  <a:pt x="2685961" y="117348"/>
                </a:lnTo>
                <a:lnTo>
                  <a:pt x="2641676" y="153352"/>
                </a:lnTo>
                <a:lnTo>
                  <a:pt x="2602433" y="193675"/>
                </a:lnTo>
                <a:lnTo>
                  <a:pt x="2568244" y="237236"/>
                </a:lnTo>
                <a:lnTo>
                  <a:pt x="2539441" y="284759"/>
                </a:lnTo>
                <a:lnTo>
                  <a:pt x="2515679" y="336232"/>
                </a:lnTo>
                <a:lnTo>
                  <a:pt x="2497315" y="390956"/>
                </a:lnTo>
                <a:lnTo>
                  <a:pt x="2484361" y="449630"/>
                </a:lnTo>
                <a:lnTo>
                  <a:pt x="2476436" y="512279"/>
                </a:lnTo>
                <a:lnTo>
                  <a:pt x="2473921" y="578510"/>
                </a:lnTo>
                <a:lnTo>
                  <a:pt x="2475001" y="622439"/>
                </a:lnTo>
                <a:lnTo>
                  <a:pt x="2478595" y="664908"/>
                </a:lnTo>
                <a:lnTo>
                  <a:pt x="2484361" y="705954"/>
                </a:lnTo>
                <a:lnTo>
                  <a:pt x="2492641" y="745553"/>
                </a:lnTo>
                <a:lnTo>
                  <a:pt x="2503436" y="784072"/>
                </a:lnTo>
                <a:lnTo>
                  <a:pt x="2516035" y="821156"/>
                </a:lnTo>
                <a:lnTo>
                  <a:pt x="2531516" y="856792"/>
                </a:lnTo>
                <a:lnTo>
                  <a:pt x="2549156" y="890993"/>
                </a:lnTo>
                <a:lnTo>
                  <a:pt x="2590914" y="953998"/>
                </a:lnTo>
                <a:lnTo>
                  <a:pt x="2641320" y="1009078"/>
                </a:lnTo>
                <a:lnTo>
                  <a:pt x="2700362" y="1056589"/>
                </a:lnTo>
                <a:lnTo>
                  <a:pt x="2732760" y="1077468"/>
                </a:lnTo>
                <a:lnTo>
                  <a:pt x="2767685" y="1095832"/>
                </a:lnTo>
                <a:lnTo>
                  <a:pt x="2804045" y="1112393"/>
                </a:lnTo>
                <a:lnTo>
                  <a:pt x="2842564" y="1126794"/>
                </a:lnTo>
                <a:lnTo>
                  <a:pt x="2882518" y="1138669"/>
                </a:lnTo>
                <a:lnTo>
                  <a:pt x="2924276" y="1148753"/>
                </a:lnTo>
                <a:lnTo>
                  <a:pt x="2967481" y="1156677"/>
                </a:lnTo>
                <a:lnTo>
                  <a:pt x="3012833" y="1162431"/>
                </a:lnTo>
                <a:lnTo>
                  <a:pt x="3059277" y="1165669"/>
                </a:lnTo>
                <a:lnTo>
                  <a:pt x="3107880" y="1166749"/>
                </a:lnTo>
                <a:lnTo>
                  <a:pt x="3156115" y="1165669"/>
                </a:lnTo>
                <a:lnTo>
                  <a:pt x="3202203" y="1162075"/>
                </a:lnTo>
                <a:lnTo>
                  <a:pt x="3247199" y="1156309"/>
                </a:lnTo>
                <a:lnTo>
                  <a:pt x="3290036" y="1148753"/>
                </a:lnTo>
                <a:lnTo>
                  <a:pt x="3331438" y="1138669"/>
                </a:lnTo>
                <a:lnTo>
                  <a:pt x="3371405" y="1126439"/>
                </a:lnTo>
                <a:lnTo>
                  <a:pt x="3409924" y="1111669"/>
                </a:lnTo>
                <a:lnTo>
                  <a:pt x="3446284" y="1094752"/>
                </a:lnTo>
                <a:lnTo>
                  <a:pt x="3481197" y="1076032"/>
                </a:lnTo>
                <a:lnTo>
                  <a:pt x="3513963" y="1055154"/>
                </a:lnTo>
                <a:lnTo>
                  <a:pt x="3532716" y="1041476"/>
                </a:lnTo>
                <a:lnTo>
                  <a:pt x="3107880" y="1041476"/>
                </a:lnTo>
                <a:lnTo>
                  <a:pt x="3055683" y="1039672"/>
                </a:lnTo>
                <a:lnTo>
                  <a:pt x="3006001" y="1033551"/>
                </a:lnTo>
                <a:lnTo>
                  <a:pt x="2959925" y="1024191"/>
                </a:lnTo>
                <a:lnTo>
                  <a:pt x="2915996" y="1010513"/>
                </a:lnTo>
                <a:lnTo>
                  <a:pt x="2875318" y="992517"/>
                </a:lnTo>
                <a:lnTo>
                  <a:pt x="2837878" y="971270"/>
                </a:lnTo>
                <a:lnTo>
                  <a:pt x="2802953" y="946073"/>
                </a:lnTo>
                <a:lnTo>
                  <a:pt x="2771279" y="916559"/>
                </a:lnTo>
                <a:lnTo>
                  <a:pt x="2742844" y="883793"/>
                </a:lnTo>
                <a:lnTo>
                  <a:pt x="2718358" y="848512"/>
                </a:lnTo>
                <a:lnTo>
                  <a:pt x="2697479" y="810348"/>
                </a:lnTo>
                <a:lnTo>
                  <a:pt x="2680195" y="769670"/>
                </a:lnTo>
                <a:lnTo>
                  <a:pt x="2667241" y="725754"/>
                </a:lnTo>
                <a:lnTo>
                  <a:pt x="2657525" y="679678"/>
                </a:lnTo>
                <a:lnTo>
                  <a:pt x="2651760" y="630351"/>
                </a:lnTo>
                <a:lnTo>
                  <a:pt x="2649956" y="578510"/>
                </a:lnTo>
                <a:lnTo>
                  <a:pt x="2651760" y="526313"/>
                </a:lnTo>
                <a:lnTo>
                  <a:pt x="2657525" y="476999"/>
                </a:lnTo>
                <a:lnTo>
                  <a:pt x="2666885" y="430555"/>
                </a:lnTo>
                <a:lnTo>
                  <a:pt x="2679839" y="387718"/>
                </a:lnTo>
                <a:lnTo>
                  <a:pt x="2696756" y="347395"/>
                </a:lnTo>
                <a:lnTo>
                  <a:pt x="2717279" y="309956"/>
                </a:lnTo>
                <a:lnTo>
                  <a:pt x="2741764" y="275755"/>
                </a:lnTo>
                <a:lnTo>
                  <a:pt x="2769844" y="244436"/>
                </a:lnTo>
                <a:lnTo>
                  <a:pt x="2801518" y="216712"/>
                </a:lnTo>
                <a:lnTo>
                  <a:pt x="2836075" y="192239"/>
                </a:lnTo>
                <a:lnTo>
                  <a:pt x="2873882" y="172072"/>
                </a:lnTo>
                <a:lnTo>
                  <a:pt x="2914916" y="155155"/>
                </a:lnTo>
                <a:lnTo>
                  <a:pt x="2959201" y="142189"/>
                </a:lnTo>
                <a:lnTo>
                  <a:pt x="3006001" y="132829"/>
                </a:lnTo>
                <a:lnTo>
                  <a:pt x="3056394" y="127431"/>
                </a:lnTo>
                <a:lnTo>
                  <a:pt x="3109683" y="125272"/>
                </a:lnTo>
                <a:lnTo>
                  <a:pt x="3540928" y="125272"/>
                </a:lnTo>
                <a:lnTo>
                  <a:pt x="3515753" y="106908"/>
                </a:lnTo>
                <a:lnTo>
                  <a:pt x="3483000" y="86753"/>
                </a:lnTo>
                <a:lnTo>
                  <a:pt x="3448443" y="68757"/>
                </a:lnTo>
                <a:lnTo>
                  <a:pt x="3411715" y="52552"/>
                </a:lnTo>
                <a:lnTo>
                  <a:pt x="3373196" y="38519"/>
                </a:lnTo>
                <a:lnTo>
                  <a:pt x="3333241" y="26631"/>
                </a:lnTo>
                <a:lnTo>
                  <a:pt x="3291840" y="16916"/>
                </a:lnTo>
                <a:lnTo>
                  <a:pt x="3248634" y="9359"/>
                </a:lnTo>
                <a:lnTo>
                  <a:pt x="3203994" y="3949"/>
                </a:lnTo>
                <a:lnTo>
                  <a:pt x="3157562" y="711"/>
                </a:lnTo>
                <a:lnTo>
                  <a:pt x="3109683" y="0"/>
                </a:lnTo>
                <a:close/>
              </a:path>
              <a:path w="8989060" h="1167130">
                <a:moveTo>
                  <a:pt x="3540928" y="125272"/>
                </a:moveTo>
                <a:lnTo>
                  <a:pt x="3109683" y="125272"/>
                </a:lnTo>
                <a:lnTo>
                  <a:pt x="3162960" y="127431"/>
                </a:lnTo>
                <a:lnTo>
                  <a:pt x="3212274" y="133197"/>
                </a:lnTo>
                <a:lnTo>
                  <a:pt x="3259442" y="142189"/>
                </a:lnTo>
                <a:lnTo>
                  <a:pt x="3303003" y="155511"/>
                </a:lnTo>
                <a:lnTo>
                  <a:pt x="3343681" y="172796"/>
                </a:lnTo>
                <a:lnTo>
                  <a:pt x="3381121" y="193319"/>
                </a:lnTo>
                <a:lnTo>
                  <a:pt x="3415677" y="217792"/>
                </a:lnTo>
                <a:lnTo>
                  <a:pt x="3447364" y="246240"/>
                </a:lnTo>
                <a:lnTo>
                  <a:pt x="3475075" y="277914"/>
                </a:lnTo>
                <a:lnTo>
                  <a:pt x="3499561" y="312115"/>
                </a:lnTo>
                <a:lnTo>
                  <a:pt x="3520084" y="349199"/>
                </a:lnTo>
                <a:lnTo>
                  <a:pt x="3536645" y="389509"/>
                </a:lnTo>
                <a:lnTo>
                  <a:pt x="3549954" y="432714"/>
                </a:lnTo>
                <a:lnTo>
                  <a:pt x="3559314" y="478078"/>
                </a:lnTo>
                <a:lnTo>
                  <a:pt x="3564724" y="526669"/>
                </a:lnTo>
                <a:lnTo>
                  <a:pt x="3566515" y="578510"/>
                </a:lnTo>
                <a:lnTo>
                  <a:pt x="3564724" y="632155"/>
                </a:lnTo>
                <a:lnTo>
                  <a:pt x="3559314" y="682917"/>
                </a:lnTo>
                <a:lnTo>
                  <a:pt x="3549954" y="730072"/>
                </a:lnTo>
                <a:lnTo>
                  <a:pt x="3537000" y="774357"/>
                </a:lnTo>
                <a:lnTo>
                  <a:pt x="3520440" y="815759"/>
                </a:lnTo>
                <a:lnTo>
                  <a:pt x="3499916" y="853909"/>
                </a:lnTo>
                <a:lnTo>
                  <a:pt x="3475799" y="888834"/>
                </a:lnTo>
                <a:lnTo>
                  <a:pt x="3448075" y="920508"/>
                </a:lnTo>
                <a:lnTo>
                  <a:pt x="3416757" y="948956"/>
                </a:lnTo>
                <a:lnTo>
                  <a:pt x="3382200" y="973429"/>
                </a:lnTo>
                <a:lnTo>
                  <a:pt x="3344405" y="994308"/>
                </a:lnTo>
                <a:lnTo>
                  <a:pt x="3303714" y="1011593"/>
                </a:lnTo>
                <a:lnTo>
                  <a:pt x="3259442" y="1024915"/>
                </a:lnTo>
                <a:lnTo>
                  <a:pt x="3212274" y="1033919"/>
                </a:lnTo>
                <a:lnTo>
                  <a:pt x="3161525" y="1039672"/>
                </a:lnTo>
                <a:lnTo>
                  <a:pt x="3107880" y="1041476"/>
                </a:lnTo>
                <a:lnTo>
                  <a:pt x="3532716" y="1041476"/>
                </a:lnTo>
                <a:lnTo>
                  <a:pt x="3573360" y="1007999"/>
                </a:lnTo>
                <a:lnTo>
                  <a:pt x="3624478" y="952550"/>
                </a:lnTo>
                <a:lnTo>
                  <a:pt x="3666959" y="889914"/>
                </a:lnTo>
                <a:lnTo>
                  <a:pt x="3684955" y="855713"/>
                </a:lnTo>
                <a:lnTo>
                  <a:pt x="3700437" y="820077"/>
                </a:lnTo>
                <a:lnTo>
                  <a:pt x="3713759" y="783348"/>
                </a:lnTo>
                <a:lnTo>
                  <a:pt x="3724554" y="745197"/>
                </a:lnTo>
                <a:lnTo>
                  <a:pt x="3732834" y="705231"/>
                </a:lnTo>
                <a:lnTo>
                  <a:pt x="3738600" y="664552"/>
                </a:lnTo>
                <a:lnTo>
                  <a:pt x="3742563" y="622071"/>
                </a:lnTo>
                <a:lnTo>
                  <a:pt x="3743642" y="578510"/>
                </a:lnTo>
                <a:lnTo>
                  <a:pt x="3742563" y="534593"/>
                </a:lnTo>
                <a:lnTo>
                  <a:pt x="3738600" y="492112"/>
                </a:lnTo>
                <a:lnTo>
                  <a:pt x="3732834" y="451078"/>
                </a:lnTo>
                <a:lnTo>
                  <a:pt x="3724554" y="411835"/>
                </a:lnTo>
                <a:lnTo>
                  <a:pt x="3714115" y="373672"/>
                </a:lnTo>
                <a:lnTo>
                  <a:pt x="3700805" y="336956"/>
                </a:lnTo>
                <a:lnTo>
                  <a:pt x="3685324" y="302031"/>
                </a:lnTo>
                <a:lnTo>
                  <a:pt x="3647516" y="236880"/>
                </a:lnTo>
                <a:lnTo>
                  <a:pt x="3601440" y="178917"/>
                </a:lnTo>
                <a:lnTo>
                  <a:pt x="3546360" y="129235"/>
                </a:lnTo>
                <a:lnTo>
                  <a:pt x="3540928" y="125272"/>
                </a:lnTo>
                <a:close/>
              </a:path>
              <a:path w="8989060" h="1167130">
                <a:moveTo>
                  <a:pt x="4626356" y="976312"/>
                </a:moveTo>
                <a:lnTo>
                  <a:pt x="4452835" y="976312"/>
                </a:lnTo>
                <a:lnTo>
                  <a:pt x="4452835" y="1159192"/>
                </a:lnTo>
                <a:lnTo>
                  <a:pt x="4626356" y="1159192"/>
                </a:lnTo>
                <a:lnTo>
                  <a:pt x="4626356" y="976312"/>
                </a:lnTo>
                <a:close/>
              </a:path>
              <a:path w="8989060" h="1167130">
                <a:moveTo>
                  <a:pt x="4651921" y="155155"/>
                </a:moveTo>
                <a:lnTo>
                  <a:pt x="4426915" y="155155"/>
                </a:lnTo>
                <a:lnTo>
                  <a:pt x="4370044" y="156959"/>
                </a:lnTo>
                <a:lnTo>
                  <a:pt x="4316755" y="161988"/>
                </a:lnTo>
                <a:lnTo>
                  <a:pt x="4266717" y="169913"/>
                </a:lnTo>
                <a:lnTo>
                  <a:pt x="4220273" y="181800"/>
                </a:lnTo>
                <a:lnTo>
                  <a:pt x="4176725" y="196557"/>
                </a:lnTo>
                <a:lnTo>
                  <a:pt x="4136758" y="214553"/>
                </a:lnTo>
                <a:lnTo>
                  <a:pt x="4100042" y="236156"/>
                </a:lnTo>
                <a:lnTo>
                  <a:pt x="4066565" y="260997"/>
                </a:lnTo>
                <a:lnTo>
                  <a:pt x="4037037" y="288709"/>
                </a:lnTo>
                <a:lnTo>
                  <a:pt x="4011117" y="319316"/>
                </a:lnTo>
                <a:lnTo>
                  <a:pt x="3989514" y="352437"/>
                </a:lnTo>
                <a:lnTo>
                  <a:pt x="3971518" y="388429"/>
                </a:lnTo>
                <a:lnTo>
                  <a:pt x="3957840" y="426593"/>
                </a:lnTo>
                <a:lnTo>
                  <a:pt x="3947756" y="467995"/>
                </a:lnTo>
                <a:lnTo>
                  <a:pt x="3941635" y="511556"/>
                </a:lnTo>
                <a:lnTo>
                  <a:pt x="3939844" y="558355"/>
                </a:lnTo>
                <a:lnTo>
                  <a:pt x="3940555" y="588238"/>
                </a:lnTo>
                <a:lnTo>
                  <a:pt x="3947756" y="646188"/>
                </a:lnTo>
                <a:lnTo>
                  <a:pt x="3962158" y="700557"/>
                </a:lnTo>
                <a:lnTo>
                  <a:pt x="3983405" y="751674"/>
                </a:lnTo>
                <a:lnTo>
                  <a:pt x="4012196" y="798830"/>
                </a:lnTo>
                <a:lnTo>
                  <a:pt x="4046753" y="841311"/>
                </a:lnTo>
                <a:lnTo>
                  <a:pt x="4088523" y="878395"/>
                </a:lnTo>
                <a:lnTo>
                  <a:pt x="4136034" y="910069"/>
                </a:lnTo>
                <a:lnTo>
                  <a:pt x="4190034" y="935989"/>
                </a:lnTo>
                <a:lnTo>
                  <a:pt x="4248721" y="956157"/>
                </a:lnTo>
                <a:lnTo>
                  <a:pt x="4312437" y="969111"/>
                </a:lnTo>
                <a:lnTo>
                  <a:pt x="4380839" y="975956"/>
                </a:lnTo>
                <a:lnTo>
                  <a:pt x="4416844" y="976312"/>
                </a:lnTo>
                <a:lnTo>
                  <a:pt x="4662716" y="976312"/>
                </a:lnTo>
                <a:lnTo>
                  <a:pt x="4733277" y="973074"/>
                </a:lnTo>
                <a:lnTo>
                  <a:pt x="4798796" y="963714"/>
                </a:lnTo>
                <a:lnTo>
                  <a:pt x="4859642" y="947153"/>
                </a:lnTo>
                <a:lnTo>
                  <a:pt x="4916157" y="924115"/>
                </a:lnTo>
                <a:lnTo>
                  <a:pt x="4966919" y="895311"/>
                </a:lnTo>
                <a:lnTo>
                  <a:pt x="5005400" y="866508"/>
                </a:lnTo>
                <a:lnTo>
                  <a:pt x="4441317" y="866508"/>
                </a:lnTo>
                <a:lnTo>
                  <a:pt x="4403153" y="865073"/>
                </a:lnTo>
                <a:lnTo>
                  <a:pt x="4333316" y="855357"/>
                </a:lnTo>
                <a:lnTo>
                  <a:pt x="4286885" y="842035"/>
                </a:lnTo>
                <a:lnTo>
                  <a:pt x="4245483" y="822591"/>
                </a:lnTo>
                <a:lnTo>
                  <a:pt x="4209478" y="798118"/>
                </a:lnTo>
                <a:lnTo>
                  <a:pt x="4178884" y="768591"/>
                </a:lnTo>
                <a:lnTo>
                  <a:pt x="4154042" y="733679"/>
                </a:lnTo>
                <a:lnTo>
                  <a:pt x="4135323" y="693356"/>
                </a:lnTo>
                <a:lnTo>
                  <a:pt x="4119473" y="632155"/>
                </a:lnTo>
                <a:lnTo>
                  <a:pt x="4114076" y="561594"/>
                </a:lnTo>
                <a:lnTo>
                  <a:pt x="4115155" y="525233"/>
                </a:lnTo>
                <a:lnTo>
                  <a:pt x="4125594" y="459714"/>
                </a:lnTo>
                <a:lnTo>
                  <a:pt x="4140365" y="417233"/>
                </a:lnTo>
                <a:lnTo>
                  <a:pt x="4160875" y="379793"/>
                </a:lnTo>
                <a:lnTo>
                  <a:pt x="4186796" y="348119"/>
                </a:lnTo>
                <a:lnTo>
                  <a:pt x="4218838" y="321475"/>
                </a:lnTo>
                <a:lnTo>
                  <a:pt x="4256633" y="300227"/>
                </a:lnTo>
                <a:lnTo>
                  <a:pt x="4300194" y="284035"/>
                </a:lnTo>
                <a:lnTo>
                  <a:pt x="4367517" y="270713"/>
                </a:lnTo>
                <a:lnTo>
                  <a:pt x="4444923" y="266039"/>
                </a:lnTo>
                <a:lnTo>
                  <a:pt x="5017943" y="266039"/>
                </a:lnTo>
                <a:lnTo>
                  <a:pt x="5012639" y="261353"/>
                </a:lnTo>
                <a:lnTo>
                  <a:pt x="4979517" y="236512"/>
                </a:lnTo>
                <a:lnTo>
                  <a:pt x="4942801" y="214909"/>
                </a:lnTo>
                <a:lnTo>
                  <a:pt x="4902835" y="196557"/>
                </a:lnTo>
                <a:lnTo>
                  <a:pt x="4859274" y="181800"/>
                </a:lnTo>
                <a:lnTo>
                  <a:pt x="4812474" y="169913"/>
                </a:lnTo>
                <a:lnTo>
                  <a:pt x="4762436" y="161988"/>
                </a:lnTo>
                <a:lnTo>
                  <a:pt x="4709160" y="156959"/>
                </a:lnTo>
                <a:lnTo>
                  <a:pt x="4651921" y="155155"/>
                </a:lnTo>
                <a:close/>
              </a:path>
              <a:path w="8989060" h="1167130">
                <a:moveTo>
                  <a:pt x="4626356" y="266039"/>
                </a:moveTo>
                <a:lnTo>
                  <a:pt x="4452835" y="266039"/>
                </a:lnTo>
                <a:lnTo>
                  <a:pt x="4452835" y="866508"/>
                </a:lnTo>
                <a:lnTo>
                  <a:pt x="4626356" y="866508"/>
                </a:lnTo>
                <a:lnTo>
                  <a:pt x="4626356" y="266039"/>
                </a:lnTo>
                <a:close/>
              </a:path>
              <a:path w="8989060" h="1167130">
                <a:moveTo>
                  <a:pt x="5017943" y="266039"/>
                </a:moveTo>
                <a:lnTo>
                  <a:pt x="4631042" y="266039"/>
                </a:lnTo>
                <a:lnTo>
                  <a:pt x="4671364" y="267119"/>
                </a:lnTo>
                <a:lnTo>
                  <a:pt x="4709515" y="270713"/>
                </a:lnTo>
                <a:lnTo>
                  <a:pt x="4777193" y="284391"/>
                </a:lnTo>
                <a:lnTo>
                  <a:pt x="4834801" y="307797"/>
                </a:lnTo>
                <a:lnTo>
                  <a:pt x="4881956" y="340194"/>
                </a:lnTo>
                <a:lnTo>
                  <a:pt x="4918316" y="381228"/>
                </a:lnTo>
                <a:lnTo>
                  <a:pt x="4944605" y="432358"/>
                </a:lnTo>
                <a:lnTo>
                  <a:pt x="4960073" y="492112"/>
                </a:lnTo>
                <a:lnTo>
                  <a:pt x="4965484" y="561594"/>
                </a:lnTo>
                <a:lnTo>
                  <a:pt x="4964036" y="597954"/>
                </a:lnTo>
                <a:lnTo>
                  <a:pt x="4953596" y="664197"/>
                </a:lnTo>
                <a:lnTo>
                  <a:pt x="4938483" y="707389"/>
                </a:lnTo>
                <a:lnTo>
                  <a:pt x="4917605" y="745909"/>
                </a:lnTo>
                <a:lnTo>
                  <a:pt x="4890604" y="779030"/>
                </a:lnTo>
                <a:lnTo>
                  <a:pt x="4858194" y="807110"/>
                </a:lnTo>
                <a:lnTo>
                  <a:pt x="4820754" y="829792"/>
                </a:lnTo>
                <a:lnTo>
                  <a:pt x="4777917" y="846709"/>
                </a:lnTo>
                <a:lnTo>
                  <a:pt x="4712754" y="861479"/>
                </a:lnTo>
                <a:lnTo>
                  <a:pt x="4638598" y="866508"/>
                </a:lnTo>
                <a:lnTo>
                  <a:pt x="5005400" y="866508"/>
                </a:lnTo>
                <a:lnTo>
                  <a:pt x="5049723" y="821880"/>
                </a:lnTo>
                <a:lnTo>
                  <a:pt x="5081765" y="776871"/>
                </a:lnTo>
                <a:lnTo>
                  <a:pt x="5107317" y="727189"/>
                </a:lnTo>
                <a:lnTo>
                  <a:pt x="5125313" y="674268"/>
                </a:lnTo>
                <a:lnTo>
                  <a:pt x="5136121" y="618109"/>
                </a:lnTo>
                <a:lnTo>
                  <a:pt x="5139715" y="558355"/>
                </a:lnTo>
                <a:lnTo>
                  <a:pt x="5137924" y="511911"/>
                </a:lnTo>
                <a:lnTo>
                  <a:pt x="5131803" y="467995"/>
                </a:lnTo>
                <a:lnTo>
                  <a:pt x="5121719" y="426948"/>
                </a:lnTo>
                <a:lnTo>
                  <a:pt x="5108041" y="388797"/>
                </a:lnTo>
                <a:lnTo>
                  <a:pt x="5090045" y="352793"/>
                </a:lnTo>
                <a:lnTo>
                  <a:pt x="5068443" y="319671"/>
                </a:lnTo>
                <a:lnTo>
                  <a:pt x="5042522" y="289077"/>
                </a:lnTo>
                <a:lnTo>
                  <a:pt x="5028120" y="275031"/>
                </a:lnTo>
                <a:lnTo>
                  <a:pt x="5017943" y="266039"/>
                </a:lnTo>
                <a:close/>
              </a:path>
              <a:path w="8989060" h="1167130">
                <a:moveTo>
                  <a:pt x="4626356" y="8636"/>
                </a:moveTo>
                <a:lnTo>
                  <a:pt x="4452835" y="8636"/>
                </a:lnTo>
                <a:lnTo>
                  <a:pt x="4452835" y="155155"/>
                </a:lnTo>
                <a:lnTo>
                  <a:pt x="4626356" y="155155"/>
                </a:lnTo>
                <a:lnTo>
                  <a:pt x="4626356" y="8636"/>
                </a:lnTo>
                <a:close/>
              </a:path>
              <a:path w="8989060" h="1167130">
                <a:moveTo>
                  <a:pt x="5555513" y="16548"/>
                </a:moveTo>
                <a:lnTo>
                  <a:pt x="5399633" y="16548"/>
                </a:lnTo>
                <a:lnTo>
                  <a:pt x="5399633" y="1150556"/>
                </a:lnTo>
                <a:lnTo>
                  <a:pt x="5608434" y="1150556"/>
                </a:lnTo>
                <a:lnTo>
                  <a:pt x="5727958" y="980630"/>
                </a:lnTo>
                <a:lnTo>
                  <a:pt x="5548325" y="980630"/>
                </a:lnTo>
                <a:lnTo>
                  <a:pt x="5555513" y="760310"/>
                </a:lnTo>
                <a:lnTo>
                  <a:pt x="5555513" y="16548"/>
                </a:lnTo>
                <a:close/>
              </a:path>
              <a:path w="8989060" h="1167130">
                <a:moveTo>
                  <a:pt x="6431038" y="192951"/>
                </a:moveTo>
                <a:lnTo>
                  <a:pt x="6282004" y="192951"/>
                </a:lnTo>
                <a:lnTo>
                  <a:pt x="6276962" y="397078"/>
                </a:lnTo>
                <a:lnTo>
                  <a:pt x="6276962" y="1150556"/>
                </a:lnTo>
                <a:lnTo>
                  <a:pt x="6431038" y="1150556"/>
                </a:lnTo>
                <a:lnTo>
                  <a:pt x="6431038" y="192951"/>
                </a:lnTo>
                <a:close/>
              </a:path>
              <a:path w="8989060" h="1167130">
                <a:moveTo>
                  <a:pt x="6431038" y="16548"/>
                </a:moveTo>
                <a:lnTo>
                  <a:pt x="6229438" y="16548"/>
                </a:lnTo>
                <a:lnTo>
                  <a:pt x="5548325" y="980630"/>
                </a:lnTo>
                <a:lnTo>
                  <a:pt x="5727958" y="980630"/>
                </a:lnTo>
                <a:lnTo>
                  <a:pt x="6282004" y="192951"/>
                </a:lnTo>
                <a:lnTo>
                  <a:pt x="6431038" y="192951"/>
                </a:lnTo>
                <a:lnTo>
                  <a:pt x="6431038" y="16548"/>
                </a:lnTo>
                <a:close/>
              </a:path>
              <a:path w="8989060" h="1167130">
                <a:moveTo>
                  <a:pt x="6600240" y="1033195"/>
                </a:moveTo>
                <a:lnTo>
                  <a:pt x="6600240" y="1155230"/>
                </a:lnTo>
                <a:lnTo>
                  <a:pt x="6606717" y="1157389"/>
                </a:lnTo>
                <a:lnTo>
                  <a:pt x="6653517" y="1162799"/>
                </a:lnTo>
                <a:lnTo>
                  <a:pt x="6678002" y="1163154"/>
                </a:lnTo>
                <a:lnTo>
                  <a:pt x="6706793" y="1162431"/>
                </a:lnTo>
                <a:lnTo>
                  <a:pt x="6759359" y="1154874"/>
                </a:lnTo>
                <a:lnTo>
                  <a:pt x="6805434" y="1139748"/>
                </a:lnTo>
                <a:lnTo>
                  <a:pt x="6844677" y="1117790"/>
                </a:lnTo>
                <a:lnTo>
                  <a:pt x="6877799" y="1087196"/>
                </a:lnTo>
                <a:lnTo>
                  <a:pt x="6907682" y="1046873"/>
                </a:lnTo>
                <a:lnTo>
                  <a:pt x="6912448" y="1038593"/>
                </a:lnTo>
                <a:lnTo>
                  <a:pt x="6651002" y="1038593"/>
                </a:lnTo>
                <a:lnTo>
                  <a:pt x="6635165" y="1038237"/>
                </a:lnTo>
                <a:lnTo>
                  <a:pt x="6627964" y="1037869"/>
                </a:lnTo>
                <a:lnTo>
                  <a:pt x="6615353" y="1036434"/>
                </a:lnTo>
                <a:lnTo>
                  <a:pt x="6604558" y="1034275"/>
                </a:lnTo>
                <a:lnTo>
                  <a:pt x="6600240" y="1033195"/>
                </a:lnTo>
                <a:close/>
              </a:path>
              <a:path w="8989060" h="1167130">
                <a:moveTo>
                  <a:pt x="7652524" y="145440"/>
                </a:moveTo>
                <a:lnTo>
                  <a:pt x="7483678" y="145440"/>
                </a:lnTo>
                <a:lnTo>
                  <a:pt x="7483678" y="1150556"/>
                </a:lnTo>
                <a:lnTo>
                  <a:pt x="7652524" y="1150556"/>
                </a:lnTo>
                <a:lnTo>
                  <a:pt x="7652524" y="145440"/>
                </a:lnTo>
                <a:close/>
              </a:path>
              <a:path w="8989060" h="1167130">
                <a:moveTo>
                  <a:pt x="7652524" y="16548"/>
                </a:moveTo>
                <a:lnTo>
                  <a:pt x="6956285" y="16548"/>
                </a:lnTo>
                <a:lnTo>
                  <a:pt x="6891477" y="450710"/>
                </a:lnTo>
                <a:lnTo>
                  <a:pt x="6838924" y="745553"/>
                </a:lnTo>
                <a:lnTo>
                  <a:pt x="6825957" y="801712"/>
                </a:lnTo>
                <a:lnTo>
                  <a:pt x="6812635" y="850315"/>
                </a:lnTo>
                <a:lnTo>
                  <a:pt x="6799313" y="891349"/>
                </a:lnTo>
                <a:lnTo>
                  <a:pt x="6773036" y="953630"/>
                </a:lnTo>
                <a:lnTo>
                  <a:pt x="6752158" y="988199"/>
                </a:lnTo>
                <a:lnTo>
                  <a:pt x="6721919" y="1018438"/>
                </a:lnTo>
                <a:lnTo>
                  <a:pt x="6699237" y="1030312"/>
                </a:lnTo>
                <a:lnTo>
                  <a:pt x="6694563" y="1032116"/>
                </a:lnTo>
                <a:lnTo>
                  <a:pt x="6684479" y="1034999"/>
                </a:lnTo>
                <a:lnTo>
                  <a:pt x="6674040" y="1037158"/>
                </a:lnTo>
                <a:lnTo>
                  <a:pt x="6662877" y="1038237"/>
                </a:lnTo>
                <a:lnTo>
                  <a:pt x="6651002" y="1038593"/>
                </a:lnTo>
                <a:lnTo>
                  <a:pt x="6912448" y="1038593"/>
                </a:lnTo>
                <a:lnTo>
                  <a:pt x="6934682" y="996835"/>
                </a:lnTo>
                <a:lnTo>
                  <a:pt x="6959155" y="936358"/>
                </a:lnTo>
                <a:lnTo>
                  <a:pt x="6991921" y="820788"/>
                </a:lnTo>
                <a:lnTo>
                  <a:pt x="7013879" y="717118"/>
                </a:lnTo>
                <a:lnTo>
                  <a:pt x="7036917" y="590397"/>
                </a:lnTo>
                <a:lnTo>
                  <a:pt x="7059599" y="441718"/>
                </a:lnTo>
                <a:lnTo>
                  <a:pt x="7103884" y="145440"/>
                </a:lnTo>
                <a:lnTo>
                  <a:pt x="7652524" y="145440"/>
                </a:lnTo>
                <a:lnTo>
                  <a:pt x="7652524" y="16548"/>
                </a:lnTo>
                <a:close/>
              </a:path>
              <a:path w="8989060" h="1167130">
                <a:moveTo>
                  <a:pt x="8112963" y="16548"/>
                </a:moveTo>
                <a:lnTo>
                  <a:pt x="7957083" y="16548"/>
                </a:lnTo>
                <a:lnTo>
                  <a:pt x="7957083" y="1150556"/>
                </a:lnTo>
                <a:lnTo>
                  <a:pt x="8166239" y="1150556"/>
                </a:lnTo>
                <a:lnTo>
                  <a:pt x="8285761" y="980630"/>
                </a:lnTo>
                <a:lnTo>
                  <a:pt x="8106117" y="980630"/>
                </a:lnTo>
                <a:lnTo>
                  <a:pt x="8112963" y="760310"/>
                </a:lnTo>
                <a:lnTo>
                  <a:pt x="8112963" y="16548"/>
                </a:lnTo>
                <a:close/>
              </a:path>
              <a:path w="8989060" h="1167130">
                <a:moveTo>
                  <a:pt x="8988475" y="192951"/>
                </a:moveTo>
                <a:lnTo>
                  <a:pt x="8839796" y="192951"/>
                </a:lnTo>
                <a:lnTo>
                  <a:pt x="8834399" y="397078"/>
                </a:lnTo>
                <a:lnTo>
                  <a:pt x="8834399" y="1150556"/>
                </a:lnTo>
                <a:lnTo>
                  <a:pt x="8988475" y="1150556"/>
                </a:lnTo>
                <a:lnTo>
                  <a:pt x="8988475" y="192951"/>
                </a:lnTo>
                <a:close/>
              </a:path>
              <a:path w="8989060" h="1167130">
                <a:moveTo>
                  <a:pt x="8988475" y="16548"/>
                </a:moveTo>
                <a:lnTo>
                  <a:pt x="8787244" y="16548"/>
                </a:lnTo>
                <a:lnTo>
                  <a:pt x="8106117" y="980630"/>
                </a:lnTo>
                <a:lnTo>
                  <a:pt x="8285761" y="980630"/>
                </a:lnTo>
                <a:lnTo>
                  <a:pt x="8839796" y="192951"/>
                </a:lnTo>
                <a:lnTo>
                  <a:pt x="8988475" y="192951"/>
                </a:lnTo>
                <a:lnTo>
                  <a:pt x="8988475" y="16548"/>
                </a:lnTo>
                <a:close/>
              </a:path>
            </a:pathLst>
          </a:custGeom>
          <a:solidFill>
            <a:srgbClr val="7289C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79" y="4397768"/>
            <a:ext cx="4945316" cy="2185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423" y="92430"/>
            <a:ext cx="114738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На уровне среднего общего образования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-5" dirty="0">
                <a:latin typeface="Verdana"/>
                <a:cs typeface="Verdana"/>
              </a:rPr>
              <a:t>соответствии </a:t>
            </a:r>
            <a:r>
              <a:rPr sz="2400" dirty="0">
                <a:latin typeface="Verdana"/>
                <a:cs typeface="Verdana"/>
              </a:rPr>
              <a:t>с </a:t>
            </a:r>
            <a:r>
              <a:rPr sz="2400" spc="-5" dirty="0">
                <a:latin typeface="Verdana"/>
                <a:cs typeface="Verdana"/>
              </a:rPr>
              <a:t>ФГОС СОО,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помимо</a:t>
            </a:r>
            <a:r>
              <a:rPr sz="2400" spc="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традиционных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двух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групп</a:t>
            </a:r>
            <a:r>
              <a:rPr sz="2400" spc="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результатов</a:t>
            </a:r>
            <a:r>
              <a:rPr sz="2400" spc="1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«Выпускник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научится» 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и </a:t>
            </a:r>
            <a:r>
              <a:rPr sz="2400" spc="-5" dirty="0">
                <a:latin typeface="Verdana"/>
                <a:cs typeface="Verdana"/>
              </a:rPr>
              <a:t>«Выпускник получит возможность научиться», что ранее </a:t>
            </a:r>
            <a:r>
              <a:rPr sz="2400" spc="-10" dirty="0">
                <a:latin typeface="Verdana"/>
                <a:cs typeface="Verdana"/>
              </a:rPr>
              <a:t>делалось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структуре ПООП НОО </a:t>
            </a:r>
            <a:r>
              <a:rPr sz="2400" dirty="0">
                <a:latin typeface="Verdana"/>
                <a:cs typeface="Verdana"/>
              </a:rPr>
              <a:t>и </a:t>
            </a:r>
            <a:r>
              <a:rPr sz="2400" spc="-10" dirty="0">
                <a:latin typeface="Verdana"/>
                <a:cs typeface="Verdana"/>
              </a:rPr>
              <a:t>ООО, </a:t>
            </a:r>
            <a:r>
              <a:rPr sz="2400" spc="-5" dirty="0">
                <a:latin typeface="Verdana"/>
                <a:cs typeface="Verdana"/>
              </a:rPr>
              <a:t>появляются еще две </a:t>
            </a:r>
            <a:r>
              <a:rPr sz="2400" spc="-10" dirty="0">
                <a:latin typeface="Verdana"/>
                <a:cs typeface="Verdana"/>
              </a:rPr>
              <a:t>группы </a:t>
            </a:r>
            <a:r>
              <a:rPr sz="2400" spc="-5" dirty="0">
                <a:latin typeface="Verdana"/>
                <a:cs typeface="Verdana"/>
              </a:rPr>
              <a:t>результатов: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результаты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базового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и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углубленного уровней.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284" y="1998014"/>
            <a:ext cx="11051616" cy="11890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4283" y="1998002"/>
            <a:ext cx="11052175" cy="1189355"/>
          </a:xfrm>
          <a:prstGeom prst="rect">
            <a:avLst/>
          </a:prstGeom>
          <a:ln w="12599">
            <a:solidFill>
              <a:srgbClr val="7289C7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861694" marR="1022350" indent="235585">
              <a:lnSpc>
                <a:spcPct val="100000"/>
              </a:lnSpc>
              <a:spcBef>
                <a:spcPts val="355"/>
              </a:spcBef>
            </a:pPr>
            <a:r>
              <a:rPr sz="3600" spc="-5" dirty="0">
                <a:latin typeface="Verdana"/>
                <a:cs typeface="Verdana"/>
              </a:rPr>
              <a:t>Принципиальным отличием является </a:t>
            </a:r>
            <a:r>
              <a:rPr sz="3600" spc="-1255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целевая</a:t>
            </a:r>
            <a:r>
              <a:rPr sz="3600" spc="-50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направленность</a:t>
            </a:r>
            <a:r>
              <a:rPr sz="3600" spc="-25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результатов!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479" y="4397755"/>
            <a:ext cx="4945380" cy="2185670"/>
          </a:xfrm>
          <a:prstGeom prst="rect">
            <a:avLst/>
          </a:prstGeom>
          <a:ln w="12599">
            <a:solidFill>
              <a:srgbClr val="FDB7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5130" marR="399415" algn="ctr">
              <a:lnSpc>
                <a:spcPts val="2880"/>
              </a:lnSpc>
            </a:pPr>
            <a:r>
              <a:rPr sz="2400" spc="-5" dirty="0">
                <a:latin typeface="Verdana"/>
                <a:cs typeface="Verdana"/>
              </a:rPr>
              <a:t>ориентированы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на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общую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функциональную </a:t>
            </a:r>
            <a:r>
              <a:rPr sz="2400" spc="-5" dirty="0">
                <a:latin typeface="Verdana"/>
                <a:cs typeface="Verdana"/>
              </a:rPr>
              <a:t> грамотность, </a:t>
            </a:r>
            <a:r>
              <a:rPr sz="2400" spc="-10" dirty="0">
                <a:latin typeface="Verdana"/>
                <a:cs typeface="Verdana"/>
              </a:rPr>
              <a:t>получение 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компетентностей </a:t>
            </a:r>
            <a:r>
              <a:rPr sz="2400" spc="-5" dirty="0">
                <a:latin typeface="Verdana"/>
                <a:cs typeface="Verdana"/>
              </a:rPr>
              <a:t>для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повседневной </a:t>
            </a:r>
            <a:r>
              <a:rPr sz="2400" spc="-5" dirty="0">
                <a:latin typeface="Verdana"/>
                <a:cs typeface="Verdana"/>
              </a:rPr>
              <a:t>жизни </a:t>
            </a:r>
            <a:r>
              <a:rPr sz="2400" dirty="0">
                <a:latin typeface="Verdana"/>
                <a:cs typeface="Verdana"/>
              </a:rPr>
              <a:t>и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общего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развития.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5565" y="3367443"/>
            <a:ext cx="3269615" cy="894715"/>
          </a:xfrm>
          <a:custGeom>
            <a:avLst/>
            <a:gdLst/>
            <a:ahLst/>
            <a:cxnLst/>
            <a:rect l="l" t="t" r="r" b="b"/>
            <a:pathLst>
              <a:path w="3269615" h="894714">
                <a:moveTo>
                  <a:pt x="3269157" y="0"/>
                </a:moveTo>
                <a:lnTo>
                  <a:pt x="0" y="0"/>
                </a:lnTo>
                <a:lnTo>
                  <a:pt x="0" y="894600"/>
                </a:lnTo>
                <a:lnTo>
                  <a:pt x="1634756" y="894600"/>
                </a:lnTo>
                <a:lnTo>
                  <a:pt x="3269157" y="894600"/>
                </a:lnTo>
                <a:lnTo>
                  <a:pt x="3269157" y="0"/>
                </a:lnTo>
                <a:close/>
              </a:path>
            </a:pathLst>
          </a:custGeom>
          <a:solidFill>
            <a:srgbClr val="7E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5565" y="3367443"/>
            <a:ext cx="3269615" cy="894715"/>
          </a:xfrm>
          <a:prstGeom prst="rect">
            <a:avLst/>
          </a:prstGeom>
          <a:ln w="19079">
            <a:solidFill>
              <a:srgbClr val="5B972A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916305" marR="683260" indent="-225425">
              <a:lnSpc>
                <a:spcPct val="100000"/>
              </a:lnSpc>
              <a:spcBef>
                <a:spcPts val="645"/>
              </a:spcBef>
            </a:pP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ГО  УРОВНЯ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14399" y="3367798"/>
            <a:ext cx="3269615" cy="713740"/>
          </a:xfrm>
          <a:custGeom>
            <a:avLst/>
            <a:gdLst/>
            <a:ahLst/>
            <a:cxnLst/>
            <a:rect l="l" t="t" r="r" b="b"/>
            <a:pathLst>
              <a:path w="3269615" h="713739">
                <a:moveTo>
                  <a:pt x="3269157" y="0"/>
                </a:moveTo>
                <a:lnTo>
                  <a:pt x="0" y="0"/>
                </a:lnTo>
                <a:lnTo>
                  <a:pt x="0" y="713524"/>
                </a:lnTo>
                <a:lnTo>
                  <a:pt x="1634756" y="713524"/>
                </a:lnTo>
                <a:lnTo>
                  <a:pt x="3269157" y="713524"/>
                </a:lnTo>
                <a:lnTo>
                  <a:pt x="3269157" y="0"/>
                </a:lnTo>
                <a:close/>
              </a:path>
            </a:pathLst>
          </a:custGeom>
          <a:solidFill>
            <a:srgbClr val="7E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14399" y="3367798"/>
            <a:ext cx="3269615" cy="713740"/>
          </a:xfrm>
          <a:prstGeom prst="rect">
            <a:avLst/>
          </a:prstGeom>
          <a:ln w="19079">
            <a:solidFill>
              <a:srgbClr val="5B972A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35050" marR="450215" indent="-577850">
              <a:lnSpc>
                <a:spcPct val="100000"/>
              </a:lnSpc>
              <a:spcBef>
                <a:spcPts val="409"/>
              </a:spcBef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ГЛ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ЁНН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ОГ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О  УРОВНЯ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7639" y="4229303"/>
            <a:ext cx="6501955" cy="252286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97639" y="4229277"/>
            <a:ext cx="6502400" cy="2523490"/>
          </a:xfrm>
          <a:prstGeom prst="rect">
            <a:avLst/>
          </a:prstGeom>
          <a:ln w="12599">
            <a:solidFill>
              <a:srgbClr val="FDB709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154940" marR="149225" algn="ctr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latin typeface="Verdana"/>
                <a:cs typeface="Verdana"/>
              </a:rPr>
              <a:t>ориентированы на </a:t>
            </a:r>
            <a:r>
              <a:rPr sz="2400" spc="-10" dirty="0">
                <a:latin typeface="Verdana"/>
                <a:cs typeface="Verdana"/>
              </a:rPr>
              <a:t>получение 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компетентностей для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последующей профессиональной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деятельности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как в </a:t>
            </a:r>
            <a:r>
              <a:rPr sz="2400" b="1" spc="-5" dirty="0">
                <a:latin typeface="Verdana"/>
                <a:cs typeface="Verdana"/>
              </a:rPr>
              <a:t>рамках данной </a:t>
            </a:r>
            <a:r>
              <a:rPr sz="2400" b="1" spc="-81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предметной области, так </a:t>
            </a:r>
            <a:r>
              <a:rPr sz="2400" b="1" dirty="0">
                <a:latin typeface="Verdana"/>
                <a:cs typeface="Verdana"/>
              </a:rPr>
              <a:t>и в 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смежных</a:t>
            </a:r>
            <a:r>
              <a:rPr sz="2400" b="1" spc="-1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с</a:t>
            </a:r>
            <a:r>
              <a:rPr sz="2400" b="1" spc="-5" dirty="0">
                <a:latin typeface="Verdana"/>
                <a:cs typeface="Verdana"/>
              </a:rPr>
              <a:t> ней областях.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0" y="2263686"/>
            <a:ext cx="12175553" cy="17945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" y="25400"/>
            <a:ext cx="2787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Изменения</a:t>
            </a:r>
            <a:r>
              <a:rPr spc="-40" dirty="0"/>
              <a:t> </a:t>
            </a:r>
            <a:r>
              <a:rPr dirty="0"/>
              <a:t>во</a:t>
            </a:r>
            <a:r>
              <a:rPr spc="-15" dirty="0"/>
              <a:t> </a:t>
            </a:r>
            <a:r>
              <a:rPr spc="-20" dirty="0"/>
              <a:t>ФГОС</a:t>
            </a:r>
            <a:r>
              <a:rPr spc="-30" dirty="0"/>
              <a:t> </a:t>
            </a:r>
            <a:r>
              <a:rPr spc="-5" dirty="0"/>
              <a:t>СОО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0678" y="360425"/>
          <a:ext cx="11910059" cy="6431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Было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Стало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Примечание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учебных занятий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одного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обучающегося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2170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2590</a:t>
                      </a:r>
                      <a:r>
                        <a:rPr sz="12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(не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нед.).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занятий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года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одного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обучающегося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не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2170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2516</a:t>
                      </a:r>
                      <a:r>
                        <a:rPr sz="12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(не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нед.).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18.3.1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СОО/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27.13.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СОО/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Профили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естественно-научный,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гуманитарный,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социально-экономический,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технологический,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универсальный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должен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(или)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индивидуальный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1EFD9"/>
                    </a:solidFill>
                  </a:tcPr>
                </a:tc>
                <a:tc rowSpan="22">
                  <a:txBody>
                    <a:bodyPr/>
                    <a:lstStyle/>
                    <a:p>
                      <a:pPr marL="92075" marR="3244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родного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языка</a:t>
                      </a:r>
                      <a:r>
                        <a:rPr sz="105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родной </a:t>
                      </a:r>
                      <a:r>
                        <a:rPr sz="1050" b="1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литературы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осуществляется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по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заявлениям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родителей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(законных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представителей)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215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нес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вер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тни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бучающи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ся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  при наличии возможностей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организации,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осуществляющей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9842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образовательную деятельность.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0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второго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иностранного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языка </a:t>
                      </a:r>
                      <a:r>
                        <a:rPr sz="1050" b="1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из перечня, предлагаемого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организацией,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осуществляющей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образовательную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деятельность,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осуществляется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заявлению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обучающихся,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родителей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(законных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13144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предст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вите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ей)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нес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вер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тних 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наличии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в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2075" marR="17843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ука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ан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анизац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бх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од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х  условий.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245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(12)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предусматривать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3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менее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одного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учебных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области,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общими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включения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обязательных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предметов: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планы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являются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предметы: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"Русский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"Русский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"Литература"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"Литература"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245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"Иностранный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"Иностранный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язык"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70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"Математика"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"Математика"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51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"История"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"История"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"Физическая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"Физическая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культура"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жизнедеятельности"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"Основы безопасности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жизнедеятельности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"Астрономия".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Физика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Информатика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Химия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Биология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Обществознание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География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7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профиля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(кроме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предусматривать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учебных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51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универсального)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должен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углубленном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соответствующей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512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углубленном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изучения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профилю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смежной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2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ней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04796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учебном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плане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должно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предусмотрено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выполнение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обучающимися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индивидуального(-ых)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проекта(-ов)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93" y="116204"/>
            <a:ext cx="6525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/>
              <a:t>Профили</a:t>
            </a:r>
            <a:r>
              <a:rPr sz="2400" spc="-10" dirty="0"/>
              <a:t> </a:t>
            </a:r>
            <a:r>
              <a:rPr sz="2400" spc="-5" dirty="0"/>
              <a:t>обучения</a:t>
            </a:r>
            <a:r>
              <a:rPr sz="2400" spc="-15" dirty="0"/>
              <a:t> </a:t>
            </a:r>
            <a:r>
              <a:rPr sz="2400" dirty="0"/>
              <a:t>и</a:t>
            </a:r>
            <a:r>
              <a:rPr sz="2400" spc="-15" dirty="0"/>
              <a:t> </a:t>
            </a:r>
            <a:r>
              <a:rPr sz="2400" dirty="0"/>
              <a:t>сочетание</a:t>
            </a:r>
            <a:r>
              <a:rPr sz="2400" spc="-25" dirty="0"/>
              <a:t> </a:t>
            </a:r>
            <a:r>
              <a:rPr sz="2400" spc="-10" dirty="0"/>
              <a:t>предметов</a:t>
            </a:r>
            <a:r>
              <a:rPr sz="2400" spc="-5" dirty="0"/>
              <a:t> </a:t>
            </a:r>
            <a:r>
              <a:rPr sz="2400" dirty="0"/>
              <a:t>в</a:t>
            </a:r>
            <a:r>
              <a:rPr sz="2400" spc="-10" dirty="0"/>
              <a:t> </a:t>
            </a:r>
            <a:r>
              <a:rPr sz="2400" spc="-5" dirty="0"/>
              <a:t>них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102" y="877569"/>
          <a:ext cx="11276965" cy="5364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Профиль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Предметы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углублённого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изучения </a:t>
                      </a:r>
                      <a:r>
                        <a:rPr sz="1800" b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(пример*)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473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Право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ОУ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предложить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обучающемуся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третий </a:t>
                      </a:r>
                      <a:r>
                        <a:rPr sz="1600" b="1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углубленном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Технологический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физика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информатика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физика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Естественно-научный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химия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биология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физика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химия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биология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Гуманитарный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86804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литература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+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6934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Социально- 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э</a:t>
                      </a:r>
                      <a:r>
                        <a:rPr sz="1800" b="1" spc="-6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020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география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Универсальный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два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учебных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определяет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ОУ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заявлению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обучающегося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5175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(иное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сочетание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предметов,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предложено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27.8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70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Универсальный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профиль не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 содержать три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предмета на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углубленном </a:t>
                      </a:r>
                      <a:r>
                        <a:rPr sz="1800" i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уровне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83133" y="6351828"/>
            <a:ext cx="4486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*п.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27.8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Организационного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раздела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ФОП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СОО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550" y="1118692"/>
            <a:ext cx="9940924" cy="66654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44481" y="3369589"/>
            <a:ext cx="3548379" cy="2891790"/>
            <a:chOff x="3444481" y="3369589"/>
            <a:chExt cx="3548379" cy="28917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481" y="3369589"/>
              <a:ext cx="3547795" cy="2891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7678" y="3502812"/>
              <a:ext cx="3280321" cy="26240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77678" y="3502799"/>
              <a:ext cx="3281045" cy="2624455"/>
            </a:xfrm>
            <a:custGeom>
              <a:avLst/>
              <a:gdLst/>
              <a:ahLst/>
              <a:cxnLst/>
              <a:rect l="l" t="t" r="r" b="b"/>
              <a:pathLst>
                <a:path w="3281045" h="2624454">
                  <a:moveTo>
                    <a:pt x="0" y="0"/>
                  </a:moveTo>
                  <a:lnTo>
                    <a:pt x="2842920" y="0"/>
                  </a:lnTo>
                  <a:lnTo>
                    <a:pt x="3280676" y="437400"/>
                  </a:lnTo>
                  <a:lnTo>
                    <a:pt x="3280676" y="2624404"/>
                  </a:lnTo>
                  <a:lnTo>
                    <a:pt x="437400" y="2624404"/>
                  </a:lnTo>
                  <a:lnTo>
                    <a:pt x="0" y="2186635"/>
                  </a:lnTo>
                  <a:lnTo>
                    <a:pt x="0" y="0"/>
                  </a:lnTo>
                  <a:close/>
                </a:path>
              </a:pathLst>
            </a:custGeom>
            <a:ln w="889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7584" y="1964423"/>
            <a:ext cx="74060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F3348A-D597-C61F-F227-3348DA52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28600"/>
            <a:ext cx="102108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4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465" y="1354836"/>
            <a:ext cx="11206480" cy="3468370"/>
            <a:chOff x="166115" y="1354836"/>
            <a:chExt cx="11206480" cy="3468370"/>
          </a:xfrm>
        </p:grpSpPr>
        <p:sp>
          <p:nvSpPr>
            <p:cNvPr id="3" name="object 3"/>
            <p:cNvSpPr/>
            <p:nvPr/>
          </p:nvSpPr>
          <p:spPr>
            <a:xfrm>
              <a:off x="166116" y="1354835"/>
              <a:ext cx="11206480" cy="3468370"/>
            </a:xfrm>
            <a:custGeom>
              <a:avLst/>
              <a:gdLst/>
              <a:ahLst/>
              <a:cxnLst/>
              <a:rect l="l" t="t" r="r" b="b"/>
              <a:pathLst>
                <a:path w="11206479" h="3468370">
                  <a:moveTo>
                    <a:pt x="3771900" y="1981835"/>
                  </a:moveTo>
                  <a:lnTo>
                    <a:pt x="3028569" y="495300"/>
                  </a:lnTo>
                  <a:lnTo>
                    <a:pt x="743331" y="495300"/>
                  </a:lnTo>
                  <a:lnTo>
                    <a:pt x="0" y="1981835"/>
                  </a:lnTo>
                  <a:lnTo>
                    <a:pt x="743331" y="3468243"/>
                  </a:lnTo>
                  <a:lnTo>
                    <a:pt x="3028569" y="3468243"/>
                  </a:lnTo>
                  <a:lnTo>
                    <a:pt x="3771900" y="1981835"/>
                  </a:lnTo>
                  <a:close/>
                </a:path>
                <a:path w="11206479" h="3468370">
                  <a:moveTo>
                    <a:pt x="7434072" y="1486535"/>
                  </a:moveTo>
                  <a:lnTo>
                    <a:pt x="6690741" y="0"/>
                  </a:lnTo>
                  <a:lnTo>
                    <a:pt x="4405503" y="0"/>
                  </a:lnTo>
                  <a:lnTo>
                    <a:pt x="3662172" y="1486535"/>
                  </a:lnTo>
                  <a:lnTo>
                    <a:pt x="4405503" y="2972943"/>
                  </a:lnTo>
                  <a:lnTo>
                    <a:pt x="6690741" y="2972943"/>
                  </a:lnTo>
                  <a:lnTo>
                    <a:pt x="7434072" y="1486535"/>
                  </a:lnTo>
                  <a:close/>
                </a:path>
                <a:path w="11206479" h="3468370">
                  <a:moveTo>
                    <a:pt x="11205972" y="1981835"/>
                  </a:moveTo>
                  <a:lnTo>
                    <a:pt x="10462641" y="495300"/>
                  </a:lnTo>
                  <a:lnTo>
                    <a:pt x="8177403" y="495300"/>
                  </a:lnTo>
                  <a:lnTo>
                    <a:pt x="7434072" y="1981835"/>
                  </a:lnTo>
                  <a:lnTo>
                    <a:pt x="8177403" y="3468243"/>
                  </a:lnTo>
                  <a:lnTo>
                    <a:pt x="10462641" y="3468243"/>
                  </a:lnTo>
                  <a:lnTo>
                    <a:pt x="11205972" y="1981835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2957576" y="0"/>
                  </a:moveTo>
                  <a:lnTo>
                    <a:pt x="668019" y="0"/>
                  </a:lnTo>
                  <a:lnTo>
                    <a:pt x="0" y="1451609"/>
                  </a:lnTo>
                  <a:lnTo>
                    <a:pt x="668019" y="2903219"/>
                  </a:lnTo>
                  <a:lnTo>
                    <a:pt x="2957576" y="2903219"/>
                  </a:lnTo>
                  <a:lnTo>
                    <a:pt x="3625596" y="1451609"/>
                  </a:lnTo>
                  <a:lnTo>
                    <a:pt x="295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0" y="1451609"/>
                  </a:moveTo>
                  <a:lnTo>
                    <a:pt x="668019" y="0"/>
                  </a:lnTo>
                  <a:lnTo>
                    <a:pt x="2957576" y="0"/>
                  </a:lnTo>
                  <a:lnTo>
                    <a:pt x="3625596" y="1451609"/>
                  </a:lnTo>
                  <a:lnTo>
                    <a:pt x="2957576" y="2903219"/>
                  </a:lnTo>
                  <a:lnTo>
                    <a:pt x="668019" y="2903219"/>
                  </a:lnTo>
                  <a:lnTo>
                    <a:pt x="0" y="1451609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087" y="213741"/>
            <a:ext cx="791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/>
              <a:t>ЕДИНОЕ </a:t>
            </a:r>
            <a:r>
              <a:rPr sz="3200" spc="-35" dirty="0"/>
              <a:t>ОБРАЗОВАТЕЛЬНОЕ</a:t>
            </a:r>
            <a:r>
              <a:rPr sz="3200" spc="-25" dirty="0"/>
              <a:t> </a:t>
            </a:r>
            <a:r>
              <a:rPr sz="3200" spc="-15" dirty="0"/>
              <a:t>ПРОСТРАНСТВО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987163" y="2283308"/>
            <a:ext cx="2101850" cy="1345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84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Единые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стандарты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образовательного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пространства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страны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8244" y="1970277"/>
            <a:ext cx="3784600" cy="2985770"/>
            <a:chOff x="421894" y="1970277"/>
            <a:chExt cx="3784600" cy="2985770"/>
          </a:xfrm>
        </p:grpSpPr>
        <p:sp>
          <p:nvSpPr>
            <p:cNvPr id="9" name="object 9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3028569" y="0"/>
                  </a:moveTo>
                  <a:lnTo>
                    <a:pt x="743331" y="0"/>
                  </a:lnTo>
                  <a:lnTo>
                    <a:pt x="0" y="1486408"/>
                  </a:lnTo>
                  <a:lnTo>
                    <a:pt x="743331" y="2972943"/>
                  </a:lnTo>
                  <a:lnTo>
                    <a:pt x="3028569" y="2972943"/>
                  </a:lnTo>
                  <a:lnTo>
                    <a:pt x="3771900" y="1486408"/>
                  </a:lnTo>
                  <a:lnTo>
                    <a:pt x="3028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0" y="1486408"/>
                  </a:moveTo>
                  <a:lnTo>
                    <a:pt x="743331" y="0"/>
                  </a:lnTo>
                  <a:lnTo>
                    <a:pt x="3028569" y="0"/>
                  </a:lnTo>
                  <a:lnTo>
                    <a:pt x="3771900" y="1486408"/>
                  </a:lnTo>
                  <a:lnTo>
                    <a:pt x="3028569" y="2972943"/>
                  </a:lnTo>
                  <a:lnTo>
                    <a:pt x="743331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36928" y="2528417"/>
            <a:ext cx="1972310" cy="178279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635" algn="ctr">
              <a:lnSpc>
                <a:spcPct val="116500"/>
              </a:lnSpc>
              <a:spcBef>
                <a:spcPts val="300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Единые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подходы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формированию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 marL="166370" marR="163195" algn="ctr">
              <a:lnSpc>
                <a:spcPts val="2560"/>
              </a:lnSpc>
              <a:spcBef>
                <a:spcPts val="6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24216" y="1970277"/>
            <a:ext cx="3760470" cy="2985770"/>
            <a:chOff x="7817866" y="1970277"/>
            <a:chExt cx="3760470" cy="2985770"/>
          </a:xfrm>
        </p:grpSpPr>
        <p:sp>
          <p:nvSpPr>
            <p:cNvPr id="13" name="object 13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3049904" y="0"/>
                  </a:moveTo>
                  <a:lnTo>
                    <a:pt x="697610" y="0"/>
                  </a:lnTo>
                  <a:lnTo>
                    <a:pt x="0" y="1486408"/>
                  </a:lnTo>
                  <a:lnTo>
                    <a:pt x="697610" y="2972943"/>
                  </a:lnTo>
                  <a:lnTo>
                    <a:pt x="3049904" y="2972943"/>
                  </a:lnTo>
                  <a:lnTo>
                    <a:pt x="3747515" y="1486408"/>
                  </a:lnTo>
                  <a:lnTo>
                    <a:pt x="3049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0" y="1486408"/>
                  </a:moveTo>
                  <a:lnTo>
                    <a:pt x="697610" y="0"/>
                  </a:lnTo>
                  <a:lnTo>
                    <a:pt x="3049904" y="0"/>
                  </a:lnTo>
                  <a:lnTo>
                    <a:pt x="3747515" y="1486408"/>
                  </a:lnTo>
                  <a:lnTo>
                    <a:pt x="3049904" y="2972943"/>
                  </a:lnTo>
                  <a:lnTo>
                    <a:pt x="697610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567040" y="2223263"/>
            <a:ext cx="2282825" cy="2460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9875" marR="260985" algn="ctr">
              <a:lnSpc>
                <a:spcPct val="9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Единая система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мониторинга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эффективности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 marL="166370" marR="160020" algn="ctr">
              <a:lnSpc>
                <a:spcPts val="2590"/>
              </a:lnSpc>
              <a:spcBef>
                <a:spcPts val="1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льных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организаций,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органов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управления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spcBef>
                <a:spcPts val="204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образованием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7518" y="1"/>
            <a:ext cx="11658600" cy="5949315"/>
            <a:chOff x="201168" y="0"/>
            <a:chExt cx="11658600" cy="594931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0323" y="4742688"/>
              <a:ext cx="803148" cy="6827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5301996"/>
              <a:ext cx="890016" cy="6416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5179" y="5234940"/>
              <a:ext cx="894587" cy="5989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59585" y="5572505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6" y="366903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6" y="366903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2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553956" y="0"/>
              <a:ext cx="1793239" cy="1319530"/>
            </a:xfrm>
            <a:custGeom>
              <a:avLst/>
              <a:gdLst/>
              <a:ahLst/>
              <a:cxnLst/>
              <a:rect l="l" t="t" r="r" b="b"/>
              <a:pathLst>
                <a:path w="1793240" h="1319530">
                  <a:moveTo>
                    <a:pt x="1793113" y="0"/>
                  </a:moveTo>
                  <a:lnTo>
                    <a:pt x="0" y="0"/>
                  </a:lnTo>
                  <a:lnTo>
                    <a:pt x="896620" y="1319402"/>
                  </a:lnTo>
                  <a:lnTo>
                    <a:pt x="1793113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22552" y="5976316"/>
            <a:ext cx="89065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4" algn="ctr">
              <a:spcBef>
                <a:spcPts val="100"/>
              </a:spcBef>
            </a:pPr>
            <a:r>
              <a:rPr sz="2400" spc="-40" dirty="0">
                <a:solidFill>
                  <a:srgbClr val="2F356C"/>
                </a:solidFill>
                <a:latin typeface="Calibri"/>
                <a:cs typeface="Calibri"/>
              </a:rPr>
              <a:t>ГАРАНТИЯ</a:t>
            </a:r>
            <a:r>
              <a:rPr sz="2400" spc="-1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F356C"/>
                </a:solidFill>
                <a:latin typeface="Calibri"/>
                <a:cs typeface="Calibri"/>
              </a:rPr>
              <a:t>РАВЕНСТВА</a:t>
            </a:r>
            <a:r>
              <a:rPr sz="2400" spc="-3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F356C"/>
                </a:solidFill>
                <a:latin typeface="Calibri"/>
                <a:cs typeface="Calibri"/>
              </a:rPr>
              <a:t>РЕСУРСОВ,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sz="2400" spc="-15" dirty="0">
                <a:solidFill>
                  <a:srgbClr val="2F356C"/>
                </a:solidFill>
                <a:latin typeface="Calibri"/>
                <a:cs typeface="Calibri"/>
              </a:rPr>
              <a:t>УСЛОВИЙ,</a:t>
            </a:r>
            <a:r>
              <a:rPr sz="2400" spc="-10" dirty="0">
                <a:solidFill>
                  <a:srgbClr val="2F356C"/>
                </a:solidFill>
                <a:latin typeface="Calibri"/>
                <a:cs typeface="Calibri"/>
              </a:rPr>
              <a:t> ВОЗМОЖНОСТЕЙ</a:t>
            </a:r>
            <a:r>
              <a:rPr sz="2400" spc="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F356C"/>
                </a:solidFill>
                <a:latin typeface="Calibri"/>
                <a:cs typeface="Calibri"/>
              </a:rPr>
              <a:t>И</a:t>
            </a:r>
            <a:r>
              <a:rPr sz="2400" spc="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F356C"/>
                </a:solidFill>
                <a:latin typeface="Calibri"/>
                <a:cs typeface="Calibri"/>
              </a:rPr>
              <a:t>ПОВЫШЕНИЯ</a:t>
            </a:r>
            <a:r>
              <a:rPr sz="2400" spc="15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2F356C"/>
                </a:solidFill>
                <a:latin typeface="Calibri"/>
                <a:cs typeface="Calibri"/>
              </a:rPr>
              <a:t>КАЧЕСТВА</a:t>
            </a:r>
            <a:r>
              <a:rPr sz="2400" dirty="0">
                <a:solidFill>
                  <a:srgbClr val="2F356C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2F356C"/>
                </a:solidFill>
                <a:latin typeface="Calibri"/>
                <a:cs typeface="Calibri"/>
              </a:rPr>
              <a:t>РЕЗУЛЬТАТОВ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216" rIns="0" bIns="0" rtlCol="0">
            <a:spAutoFit/>
          </a:bodyPr>
          <a:lstStyle/>
          <a:p>
            <a:pPr marL="121285" marR="508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7ED03A"/>
                </a:solidFill>
                <a:latin typeface="Verdana"/>
                <a:cs typeface="Verdana"/>
              </a:rPr>
              <a:t>Первое отличие ФГОС </a:t>
            </a:r>
            <a:r>
              <a:rPr sz="3600" b="1" spc="-5" dirty="0">
                <a:solidFill>
                  <a:srgbClr val="7ED03A"/>
                </a:solidFill>
                <a:latin typeface="Verdana"/>
                <a:cs typeface="Verdana"/>
              </a:rPr>
              <a:t>от </a:t>
            </a:r>
            <a:r>
              <a:rPr sz="3600" b="1" spc="-10" dirty="0">
                <a:solidFill>
                  <a:srgbClr val="7ED03A"/>
                </a:solidFill>
                <a:latin typeface="Verdana"/>
                <a:cs typeface="Verdana"/>
              </a:rPr>
              <a:t>его </a:t>
            </a:r>
            <a:r>
              <a:rPr sz="3600" b="1" spc="-1220" dirty="0">
                <a:solidFill>
                  <a:srgbClr val="7ED03A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7ED03A"/>
                </a:solidFill>
                <a:latin typeface="Verdana"/>
                <a:cs typeface="Verdana"/>
              </a:rPr>
              <a:t>предшественников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835" y="2067019"/>
            <a:ext cx="10663555" cy="337121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35"/>
              </a:spcBef>
            </a:pP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опора</a:t>
            </a:r>
            <a:r>
              <a:rPr sz="3300" spc="15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3300" spc="20" dirty="0">
                <a:solidFill>
                  <a:srgbClr val="FDFDFD"/>
                </a:solidFill>
                <a:latin typeface="Verdana"/>
                <a:cs typeface="Verdana"/>
              </a:rPr>
              <a:t>на</a:t>
            </a:r>
            <a:r>
              <a:rPr sz="3300" spc="15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результаты</a:t>
            </a:r>
            <a:r>
              <a:rPr sz="3300" spc="15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выявления</a:t>
            </a:r>
            <a:r>
              <a:rPr sz="3300" spc="15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запросов</a:t>
            </a:r>
            <a:endParaRPr sz="3300">
              <a:latin typeface="Verdana"/>
              <a:cs typeface="Verdana"/>
            </a:endParaRPr>
          </a:p>
          <a:p>
            <a:pPr marL="389890" indent="-365125">
              <a:lnSpc>
                <a:spcPct val="100000"/>
              </a:lnSpc>
              <a:spcBef>
                <a:spcPts val="1040"/>
              </a:spcBef>
              <a:buClr>
                <a:srgbClr val="7ED03A"/>
              </a:buClr>
              <a:buSzPct val="96969"/>
              <a:buFont typeface="Segoe UI Symbol"/>
              <a:buChar char="⮚"/>
              <a:tabLst>
                <a:tab pos="390525" algn="l"/>
              </a:tabLst>
            </a:pP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личности,</a:t>
            </a:r>
            <a:endParaRPr sz="3300">
              <a:latin typeface="Verdana"/>
              <a:cs typeface="Verdana"/>
            </a:endParaRPr>
          </a:p>
          <a:p>
            <a:pPr marL="389890" indent="-365125">
              <a:lnSpc>
                <a:spcPct val="100000"/>
              </a:lnSpc>
              <a:spcBef>
                <a:spcPts val="1045"/>
              </a:spcBef>
              <a:buClr>
                <a:srgbClr val="7ED03A"/>
              </a:buClr>
              <a:buSzPct val="96969"/>
              <a:buFont typeface="Segoe UI Symbol"/>
              <a:buChar char="⮚"/>
              <a:tabLst>
                <a:tab pos="390525" algn="l"/>
              </a:tabLst>
            </a:pP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семьи,</a:t>
            </a:r>
            <a:endParaRPr sz="3300">
              <a:latin typeface="Verdana"/>
              <a:cs typeface="Verdana"/>
            </a:endParaRPr>
          </a:p>
          <a:p>
            <a:pPr marL="538480" indent="-513715">
              <a:lnSpc>
                <a:spcPct val="100000"/>
              </a:lnSpc>
              <a:spcBef>
                <a:spcPts val="1040"/>
              </a:spcBef>
              <a:buClr>
                <a:srgbClr val="7ED03A"/>
              </a:buClr>
              <a:buSzPct val="96969"/>
              <a:buFont typeface="Segoe UI Symbol"/>
              <a:buChar char="⮚"/>
              <a:tabLst>
                <a:tab pos="539115" algn="l"/>
              </a:tabLst>
            </a:pP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общества</a:t>
            </a:r>
            <a:r>
              <a:rPr sz="3300" spc="5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3300" spc="15" dirty="0">
                <a:solidFill>
                  <a:srgbClr val="FDFDFD"/>
                </a:solidFill>
                <a:latin typeface="Verdana"/>
                <a:cs typeface="Verdana"/>
              </a:rPr>
              <a:t>и</a:t>
            </a:r>
            <a:r>
              <a:rPr sz="3300" spc="10" dirty="0">
                <a:solidFill>
                  <a:srgbClr val="FDFDFD"/>
                </a:solidFill>
                <a:latin typeface="Verdana"/>
                <a:cs typeface="Verdana"/>
              </a:rPr>
              <a:t> государства</a:t>
            </a:r>
            <a:endParaRPr sz="330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1055"/>
              </a:spcBef>
            </a:pPr>
            <a:r>
              <a:rPr sz="4400" spc="20" dirty="0">
                <a:solidFill>
                  <a:srgbClr val="FDFDFD"/>
                </a:solidFill>
                <a:latin typeface="Verdana"/>
                <a:cs typeface="Verdana"/>
              </a:rPr>
              <a:t>к</a:t>
            </a:r>
            <a:r>
              <a:rPr sz="4400" spc="-2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4400" spc="15" dirty="0">
                <a:solidFill>
                  <a:srgbClr val="FDFDFD"/>
                </a:solidFill>
                <a:latin typeface="Verdana"/>
                <a:cs typeface="Verdana"/>
              </a:rPr>
              <a:t>результатам</a:t>
            </a:r>
            <a:r>
              <a:rPr sz="4400" spc="-1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4400" spc="15" dirty="0">
                <a:solidFill>
                  <a:srgbClr val="FDFDFD"/>
                </a:solidFill>
                <a:latin typeface="Verdana"/>
                <a:cs typeface="Verdana"/>
              </a:rPr>
              <a:t>общего</a:t>
            </a:r>
            <a:r>
              <a:rPr sz="4400" spc="-10" dirty="0">
                <a:solidFill>
                  <a:srgbClr val="FDFDFD"/>
                </a:solidFill>
                <a:latin typeface="Verdana"/>
                <a:cs typeface="Verdana"/>
              </a:rPr>
              <a:t> </a:t>
            </a:r>
            <a:r>
              <a:rPr sz="4400" spc="15" dirty="0">
                <a:solidFill>
                  <a:srgbClr val="FDFDFD"/>
                </a:solidFill>
                <a:latin typeface="Verdana"/>
                <a:cs typeface="Verdana"/>
              </a:rPr>
              <a:t>образования.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316" y="1646656"/>
            <a:ext cx="9930955" cy="50025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554" y="354241"/>
            <a:ext cx="11626215" cy="1189355"/>
          </a:xfrm>
          <a:prstGeom prst="rect">
            <a:avLst/>
          </a:prstGeom>
          <a:solidFill>
            <a:srgbClr val="4D5A6E"/>
          </a:solidFill>
          <a:ln w="9359">
            <a:solidFill>
              <a:srgbClr val="7ED03A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3600" b="1" spc="-10" dirty="0">
                <a:solidFill>
                  <a:srgbClr val="7ED03A"/>
                </a:solidFill>
                <a:latin typeface="Times New Roman"/>
                <a:cs typeface="Times New Roman"/>
              </a:rPr>
              <a:t>Стандарт</a:t>
            </a:r>
            <a:r>
              <a:rPr sz="3600" b="1" spc="-45" dirty="0">
                <a:solidFill>
                  <a:srgbClr val="7ED03A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7ED03A"/>
                </a:solidFill>
                <a:latin typeface="Times New Roman"/>
                <a:cs typeface="Times New Roman"/>
              </a:rPr>
              <a:t>ориентирован</a:t>
            </a:r>
            <a:r>
              <a:rPr sz="3600" b="1" spc="-40" dirty="0">
                <a:solidFill>
                  <a:srgbClr val="7ED03A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7ED03A"/>
                </a:solidFill>
                <a:latin typeface="Times New Roman"/>
                <a:cs typeface="Times New Roman"/>
              </a:rPr>
              <a:t>на</a:t>
            </a:r>
            <a:endParaRPr sz="3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3600" b="1" spc="-5" dirty="0">
                <a:solidFill>
                  <a:srgbClr val="7ED03A"/>
                </a:solidFill>
                <a:latin typeface="Times New Roman"/>
                <a:cs typeface="Times New Roman"/>
              </a:rPr>
              <a:t>«</a:t>
            </a:r>
            <a:r>
              <a:rPr sz="3600" b="1" u="heavy" spc="-5" dirty="0">
                <a:solidFill>
                  <a:srgbClr val="7ED03A"/>
                </a:solidFill>
                <a:uFill>
                  <a:solidFill>
                    <a:srgbClr val="7ED03A"/>
                  </a:solidFill>
                </a:uFill>
                <a:latin typeface="Times New Roman"/>
                <a:cs typeface="Times New Roman"/>
              </a:rPr>
              <a:t>ПОРТРЕТ</a:t>
            </a:r>
            <a:r>
              <a:rPr sz="3600" b="1" u="heavy" spc="-25" dirty="0">
                <a:solidFill>
                  <a:srgbClr val="7ED03A"/>
                </a:solidFill>
                <a:uFill>
                  <a:solidFill>
                    <a:srgbClr val="7ED03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7ED03A"/>
                </a:solidFill>
                <a:uFill>
                  <a:solidFill>
                    <a:srgbClr val="7ED03A"/>
                  </a:solidFill>
                </a:uFill>
                <a:latin typeface="Times New Roman"/>
                <a:cs typeface="Times New Roman"/>
              </a:rPr>
              <a:t>ВЫПУСКНИКА</a:t>
            </a:r>
            <a:r>
              <a:rPr sz="3600" b="1" u="heavy" spc="-15" dirty="0">
                <a:solidFill>
                  <a:srgbClr val="7ED03A"/>
                </a:solidFill>
                <a:uFill>
                  <a:solidFill>
                    <a:srgbClr val="7ED03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30" dirty="0">
                <a:solidFill>
                  <a:srgbClr val="7ED03A"/>
                </a:solidFill>
                <a:uFill>
                  <a:solidFill>
                    <a:srgbClr val="7ED03A"/>
                  </a:solidFill>
                </a:uFill>
                <a:latin typeface="Times New Roman"/>
                <a:cs typeface="Times New Roman"/>
              </a:rPr>
              <a:t>СТАРШЕЙ</a:t>
            </a:r>
            <a:r>
              <a:rPr sz="3600" b="1" u="heavy" spc="-35" dirty="0">
                <a:solidFill>
                  <a:srgbClr val="7ED03A"/>
                </a:solidFill>
                <a:uFill>
                  <a:solidFill>
                    <a:srgbClr val="7ED03A"/>
                  </a:solidFill>
                </a:uFill>
                <a:latin typeface="Times New Roman"/>
                <a:cs typeface="Times New Roman"/>
              </a:rPr>
              <a:t> ШКОЛЫ</a:t>
            </a:r>
            <a:r>
              <a:rPr sz="3600" b="1" spc="-35" dirty="0">
                <a:solidFill>
                  <a:srgbClr val="7ED03A"/>
                </a:solidFill>
                <a:latin typeface="Times New Roman"/>
                <a:cs typeface="Times New Roman"/>
              </a:rPr>
              <a:t>»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199" y="347764"/>
            <a:ext cx="11481117" cy="6403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9201" y="198361"/>
            <a:ext cx="8679954" cy="6509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584" y="1116253"/>
            <a:ext cx="1037145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080" marR="508000" algn="ctr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E7F8F4"/>
                </a:solidFill>
                <a:latin typeface="Verdana"/>
                <a:cs typeface="Verdana"/>
              </a:rPr>
              <a:t>Современное </a:t>
            </a:r>
            <a:r>
              <a:rPr sz="5400" b="1" spc="-5" dirty="0">
                <a:solidFill>
                  <a:srgbClr val="E7F8F4"/>
                </a:solidFill>
                <a:latin typeface="Verdana"/>
                <a:cs typeface="Verdana"/>
              </a:rPr>
              <a:t>общество </a:t>
            </a:r>
            <a:r>
              <a:rPr sz="5400" b="1" spc="-1839" dirty="0">
                <a:solidFill>
                  <a:srgbClr val="E7F8F4"/>
                </a:solidFill>
                <a:latin typeface="Verdana"/>
                <a:cs typeface="Verdana"/>
              </a:rPr>
              <a:t> </a:t>
            </a:r>
            <a:r>
              <a:rPr sz="5400" b="1" spc="-5" dirty="0">
                <a:solidFill>
                  <a:srgbClr val="E7F8F4"/>
                </a:solidFill>
                <a:latin typeface="Verdana"/>
                <a:cs typeface="Verdana"/>
              </a:rPr>
              <a:t>предъявляет</a:t>
            </a:r>
            <a:endParaRPr sz="5400" dirty="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tabLst>
                <a:tab pos="4298950" algn="l"/>
              </a:tabLst>
            </a:pPr>
            <a:r>
              <a:rPr sz="5400" b="1" dirty="0">
                <a:solidFill>
                  <a:srgbClr val="E7F8F4"/>
                </a:solidFill>
                <a:latin typeface="Verdana"/>
                <a:cs typeface="Verdana"/>
              </a:rPr>
              <a:t>БОЛЬШИЕ	</a:t>
            </a:r>
            <a:r>
              <a:rPr sz="5400" b="1" spc="-5" dirty="0">
                <a:solidFill>
                  <a:srgbClr val="E7F8F4"/>
                </a:solidFill>
                <a:latin typeface="Verdana"/>
                <a:cs typeface="Verdana"/>
              </a:rPr>
              <a:t>ТРЕБОВАНИЯ</a:t>
            </a:r>
            <a:r>
              <a:rPr sz="5400" b="1" spc="-65" dirty="0">
                <a:solidFill>
                  <a:srgbClr val="E7F8F4"/>
                </a:solidFill>
                <a:latin typeface="Verdana"/>
                <a:cs typeface="Verdana"/>
              </a:rPr>
              <a:t> </a:t>
            </a:r>
            <a:r>
              <a:rPr sz="5400" b="1" dirty="0">
                <a:solidFill>
                  <a:srgbClr val="E7F8F4"/>
                </a:solidFill>
                <a:latin typeface="Verdana"/>
                <a:cs typeface="Verdana"/>
              </a:rPr>
              <a:t>К </a:t>
            </a:r>
            <a:r>
              <a:rPr sz="5400" b="1" spc="-1830" dirty="0">
                <a:solidFill>
                  <a:srgbClr val="E7F8F4"/>
                </a:solidFill>
                <a:latin typeface="Verdana"/>
                <a:cs typeface="Verdana"/>
              </a:rPr>
              <a:t> </a:t>
            </a:r>
            <a:r>
              <a:rPr sz="5400" b="1" dirty="0">
                <a:solidFill>
                  <a:srgbClr val="F59FC7"/>
                </a:solidFill>
                <a:latin typeface="Verdana"/>
                <a:cs typeface="Verdana"/>
              </a:rPr>
              <a:t>КАЧЕСТВУ </a:t>
            </a:r>
            <a:r>
              <a:rPr sz="5400" b="1" spc="5" dirty="0">
                <a:solidFill>
                  <a:srgbClr val="F59FC7"/>
                </a:solidFill>
                <a:latin typeface="Verdana"/>
                <a:cs typeface="Verdana"/>
              </a:rPr>
              <a:t> </a:t>
            </a:r>
            <a:r>
              <a:rPr sz="5400" b="1" spc="-5" dirty="0">
                <a:solidFill>
                  <a:srgbClr val="E7F8F4"/>
                </a:solidFill>
                <a:latin typeface="Verdana"/>
                <a:cs typeface="Verdana"/>
              </a:rPr>
              <a:t>ОБРАЗОВАНИЯ</a:t>
            </a:r>
            <a:endParaRPr sz="5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A870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921</Words>
  <Application>Microsoft Office PowerPoint</Application>
  <PresentationFormat>Произвольный</PresentationFormat>
  <Paragraphs>128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MS UI Gothic</vt:lpstr>
      <vt:lpstr>Arial MT</vt:lpstr>
      <vt:lpstr>Calibri</vt:lpstr>
      <vt:lpstr>Segoe UI Symbol</vt:lpstr>
      <vt:lpstr>Times New Roman</vt:lpstr>
      <vt:lpstr>Verdana</vt:lpstr>
      <vt:lpstr>Office Theme</vt:lpstr>
      <vt:lpstr>1_Office Theme</vt:lpstr>
      <vt:lpstr>Информация  для родителей</vt:lpstr>
      <vt:lpstr>Презентация PowerPoint</vt:lpstr>
      <vt:lpstr>Презентация PowerPoint</vt:lpstr>
      <vt:lpstr>ЕДИНОЕ ОБРАЗОВАТЕЛЬНОЕ ПРОСТРАНСТВО</vt:lpstr>
      <vt:lpstr>Первое отличие ФГОС от его  предшественников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ориентирует образование на  достижение нового качества, адекватного  современным (и даже прогнозируемым)  запросам личности, общества и государства.</vt:lpstr>
      <vt:lpstr>качественное образование. А родители обучающегося обязаны:</vt:lpstr>
      <vt:lpstr>ВТОРЫМ принципиальным отличием  ФГОС от его предшественников</vt:lpstr>
      <vt:lpstr>Презентация PowerPoint</vt:lpstr>
      <vt:lpstr>ТРЕТЬЕ ОТЛИЧИЕ</vt:lpstr>
      <vt:lpstr>ТРЕТЬИМ главным отличием ФГОС от его  предшественников – профильное  обучение</vt:lpstr>
      <vt:lpstr>Презентация PowerPoint</vt:lpstr>
      <vt:lpstr>Презентация PowerPoint</vt:lpstr>
      <vt:lpstr>Презентация PowerPoint</vt:lpstr>
      <vt:lpstr>На уровне среднего общего образования в соответствии с ФГОС СОО,  помимо традиционных двух групп результатов «Выпускник научится»  и «Выпускник получит возможность научиться», что ранее делалось в  структуре ПООП НОО и ООО, появляются еще две группы результатов:  результаты базового и углубленного уровней.</vt:lpstr>
      <vt:lpstr>Изменения во ФГОС СОО</vt:lpstr>
      <vt:lpstr>Профили обучения и сочетание предметов в них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для родителей</dc:title>
  <dc:creator>Елена</dc:creator>
  <cp:lastModifiedBy>Заместитель директор</cp:lastModifiedBy>
  <cp:revision>2</cp:revision>
  <dcterms:created xsi:type="dcterms:W3CDTF">2023-06-01T16:08:14Z</dcterms:created>
  <dcterms:modified xsi:type="dcterms:W3CDTF">2023-06-01T16:26:10Z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2023-03-24T00:00:00Z</vt:filetime>
  </property>
  <property fmtid="{D5CDD505-2E9C-101B-9397-08002B2CF9AE}" pid="3" name="Creator">
    <vt:lpwstr>Impress</vt:lpwstr>
  </property>
  <property fmtid="{D5CDD505-2E9C-101B-9397-08002B2CF9AE}" pid="4" name="LastSaved">
    <vt:filetime>2023-03-24T00:00:00Z</vt:filetime>
  </property>
</Properties>
</file>